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Lst>
  <p:notesMasterIdLst>
    <p:notesMasterId r:id="rId16"/>
  </p:notesMasterIdLst>
  <p:handoutMasterIdLst>
    <p:handoutMasterId r:id="rId17"/>
  </p:handoutMasterIdLst>
  <p:sldIdLst>
    <p:sldId id="446" r:id="rId5"/>
    <p:sldId id="482" r:id="rId6"/>
    <p:sldId id="437" r:id="rId7"/>
    <p:sldId id="474" r:id="rId8"/>
    <p:sldId id="479" r:id="rId9"/>
    <p:sldId id="476" r:id="rId10"/>
    <p:sldId id="477" r:id="rId11"/>
    <p:sldId id="485" r:id="rId12"/>
    <p:sldId id="447" r:id="rId13"/>
    <p:sldId id="457" r:id="rId14"/>
    <p:sldId id="464" r:id="rId15"/>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ja Wißing" initials="TW" lastIdx="9" clrIdx="0">
    <p:extLst>
      <p:ext uri="{19B8F6BF-5375-455C-9EA6-DF929625EA0E}">
        <p15:presenceInfo xmlns:p15="http://schemas.microsoft.com/office/powerpoint/2012/main" userId="Tanja Wiß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1"/>
    <a:srgbClr val="009FE3"/>
    <a:srgbClr val="0AB4FF"/>
    <a:srgbClr val="0F2864"/>
    <a:srgbClr val="E61937"/>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6" autoAdjust="0"/>
    <p:restoredTop sz="73882" autoAdjust="0"/>
  </p:normalViewPr>
  <p:slideViewPr>
    <p:cSldViewPr snapToObjects="1" showGuides="1">
      <p:cViewPr>
        <p:scale>
          <a:sx n="70" d="100"/>
          <a:sy n="70" d="100"/>
        </p:scale>
        <p:origin x="72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87" d="100"/>
          <a:sy n="87" d="100"/>
        </p:scale>
        <p:origin x="3024"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28" tIns="45714" rIns="91428" bIns="45714" rtlCol="0"/>
          <a:lstStyle>
            <a:lvl1pPr algn="r">
              <a:defRPr sz="1200"/>
            </a:lvl1pPr>
          </a:lstStyle>
          <a:p>
            <a:fld id="{A6018781-FBF9-354C-A025-C49C596164BA}" type="datetimeFigureOut">
              <a:rPr lang="en-US" smtClean="0"/>
              <a:t>7/14/2023</a:t>
            </a:fld>
            <a:endParaRPr lang="en-US"/>
          </a:p>
        </p:txBody>
      </p:sp>
      <p:sp>
        <p:nvSpPr>
          <p:cNvPr id="4" name="Footer Placeholder 3"/>
          <p:cNvSpPr>
            <a:spLocks noGrp="1"/>
          </p:cNvSpPr>
          <p:nvPr>
            <p:ph type="ftr" sz="quarter" idx="2"/>
          </p:nvPr>
        </p:nvSpPr>
        <p:spPr>
          <a:xfrm>
            <a:off x="1" y="8685214"/>
            <a:ext cx="2971800" cy="458787"/>
          </a:xfrm>
          <a:prstGeom prst="rect">
            <a:avLst/>
          </a:prstGeom>
        </p:spPr>
        <p:txBody>
          <a:bodyPr vert="horz" lIns="91428" tIns="45714" rIns="91428"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4"/>
            <a:ext cx="2971800" cy="458787"/>
          </a:xfrm>
          <a:prstGeom prst="rect">
            <a:avLst/>
          </a:prstGeom>
        </p:spPr>
        <p:txBody>
          <a:bodyPr vert="horz" lIns="91428" tIns="45714" rIns="91428" bIns="45714" rtlCol="0" anchor="b"/>
          <a:lstStyle>
            <a:lvl1pPr algn="r">
              <a:defRPr sz="1200"/>
            </a:lvl1pPr>
          </a:lstStyle>
          <a:p>
            <a:fld id="{F8F4EF74-8826-BD43-B880-7A8566D08AFF}" type="slidenum">
              <a:rPr lang="en-US" smtClean="0"/>
              <a:t>‹Nr.›</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28" tIns="45714" rIns="91428" bIns="45714" rtlCol="0"/>
          <a:lstStyle>
            <a:lvl1pPr algn="r">
              <a:defRPr sz="1200"/>
            </a:lvl1pPr>
          </a:lstStyle>
          <a:p>
            <a:fld id="{108FFD40-13C9-7B48-A0BE-E251E1E33FE5}"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5214"/>
            <a:ext cx="2971800" cy="458787"/>
          </a:xfrm>
          <a:prstGeom prst="rect">
            <a:avLst/>
          </a:prstGeom>
        </p:spPr>
        <p:txBody>
          <a:bodyPr vert="horz" lIns="91428" tIns="45714" rIns="91428"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28" tIns="45714" rIns="91428" bIns="45714" rtlCol="0" anchor="b"/>
          <a:lstStyle>
            <a:lvl1pPr algn="r">
              <a:defRPr sz="1200"/>
            </a:lvl1pPr>
          </a:lstStyle>
          <a:p>
            <a:fld id="{6F8E2375-F1B1-284C-A827-B0E603FDBDD8}" type="slidenum">
              <a:rPr lang="en-US" smtClean="0"/>
              <a:t>‹Nr.›</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270334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F8E2375-F1B1-284C-A827-B0E603FDBDD8}" type="slidenum">
              <a:rPr lang="en-US" smtClean="0"/>
              <a:t>10</a:t>
            </a:fld>
            <a:endParaRPr lang="en-US"/>
          </a:p>
        </p:txBody>
      </p:sp>
    </p:spTree>
    <p:extLst>
      <p:ext uri="{BB962C8B-B14F-4D97-AF65-F5344CB8AC3E}">
        <p14:creationId xmlns:p14="http://schemas.microsoft.com/office/powerpoint/2010/main" val="2787575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E2375-F1B1-284C-A827-B0E603FDBDD8}" type="slidenum">
              <a:rPr lang="en-US" smtClean="0"/>
              <a:t>11</a:t>
            </a:fld>
            <a:endParaRPr lang="en-US"/>
          </a:p>
        </p:txBody>
      </p:sp>
    </p:spTree>
    <p:extLst>
      <p:ext uri="{BB962C8B-B14F-4D97-AF65-F5344CB8AC3E}">
        <p14:creationId xmlns:p14="http://schemas.microsoft.com/office/powerpoint/2010/main" val="46355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E2375-F1B1-284C-A827-B0E603FDBDD8}" type="slidenum">
              <a:rPr lang="en-US" smtClean="0"/>
              <a:t>2</a:t>
            </a:fld>
            <a:endParaRPr lang="en-US"/>
          </a:p>
        </p:txBody>
      </p:sp>
    </p:spTree>
    <p:extLst>
      <p:ext uri="{BB962C8B-B14F-4D97-AF65-F5344CB8AC3E}">
        <p14:creationId xmlns:p14="http://schemas.microsoft.com/office/powerpoint/2010/main" val="287963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E2375-F1B1-284C-A827-B0E603FDBDD8}" type="slidenum">
              <a:rPr lang="en-US" smtClean="0"/>
              <a:t>3</a:t>
            </a:fld>
            <a:endParaRPr lang="en-US"/>
          </a:p>
        </p:txBody>
      </p:sp>
    </p:spTree>
    <p:extLst>
      <p:ext uri="{BB962C8B-B14F-4D97-AF65-F5344CB8AC3E}">
        <p14:creationId xmlns:p14="http://schemas.microsoft.com/office/powerpoint/2010/main" val="117121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a:t>Bochum war und ist immer am Puls der jeweiligen Schlüsselindustrien (Bergbau, Stahl- und Industrieproduktion, Autoproduktion). Das gute Gespür für relevante Arbeit wird zur Gestaltung der Stadt genutzt. Das Bestreben der Stadt ist es, allen Bochumerinnen und Bochumern gute Betätigung zu ermöglichen. Dazu stellt die Stadt die Weichen, dass möglichst viele Unternehmen in Bochum langfristig wertschöpfend arbeiten. Sehr gute Entwicklungen sind insbesondere in den Bereichen wie Smart Health, Pflegeforschung, Biomedizin, IT-Sicherheit, universitärer Forschung, Logistik und Kultur zu verzeichnen. </a:t>
            </a:r>
          </a:p>
        </p:txBody>
      </p:sp>
      <p:sp>
        <p:nvSpPr>
          <p:cNvPr id="4" name="Slide Number Placeholder 3"/>
          <p:cNvSpPr>
            <a:spLocks noGrp="1"/>
          </p:cNvSpPr>
          <p:nvPr>
            <p:ph type="sldNum" sz="quarter" idx="10"/>
          </p:nvPr>
        </p:nvSpPr>
        <p:spPr/>
        <p:txBody>
          <a:bodyPr/>
          <a:lstStyle/>
          <a:p>
            <a:fld id="{6F8E2375-F1B1-284C-A827-B0E603FDBDD8}" type="slidenum">
              <a:rPr lang="en-US" smtClean="0"/>
              <a:t>4</a:t>
            </a:fld>
            <a:endParaRPr lang="en-US"/>
          </a:p>
        </p:txBody>
      </p:sp>
    </p:spTree>
    <p:extLst>
      <p:ext uri="{BB962C8B-B14F-4D97-AF65-F5344CB8AC3E}">
        <p14:creationId xmlns:p14="http://schemas.microsoft.com/office/powerpoint/2010/main" val="263601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Wissen, Wandel, Wir-Gefühl – das ist die Bochum-Formel, der Wesenskern der Bochum-Strategie. Bochum ist mit neun Hochschulen ein Wissensstandort und Wissen ist ein Rohstoff, um den die Stadt Bochum gestaltet wird. Als </a:t>
            </a:r>
            <a:r>
              <a:rPr lang="de-DE" noProof="0" dirty="0" err="1"/>
              <a:t>Ermöglicherstadt</a:t>
            </a:r>
            <a:r>
              <a:rPr lang="de-DE" noProof="0" dirty="0"/>
              <a:t> sieht Bochum im Wandel eine besondere Stärke. Denn durch die Wandlungsfähigkeit ist und bleibt die Stadt zukunftsfähig. Wissen und Wandel zusammen mit dem Wir-Gefühl, der engen Verbundenheit zwischen den Bochumerinnen und Bochumern und der Stadt, ist Ausdruck für die Kraft und Lebensfreude, die in Bochum steckt. </a:t>
            </a:r>
          </a:p>
          <a:p>
            <a:endParaRPr lang="en-US" dirty="0"/>
          </a:p>
        </p:txBody>
      </p:sp>
      <p:sp>
        <p:nvSpPr>
          <p:cNvPr id="4" name="Slide Number Placeholder 3"/>
          <p:cNvSpPr>
            <a:spLocks noGrp="1"/>
          </p:cNvSpPr>
          <p:nvPr>
            <p:ph type="sldNum" sz="quarter" idx="10"/>
          </p:nvPr>
        </p:nvSpPr>
        <p:spPr/>
        <p:txBody>
          <a:bodyPr/>
          <a:lstStyle/>
          <a:p>
            <a:fld id="{6F8E2375-F1B1-284C-A827-B0E603FDBDD8}" type="slidenum">
              <a:rPr lang="en-US" smtClean="0"/>
              <a:t>5</a:t>
            </a:fld>
            <a:endParaRPr lang="en-US"/>
          </a:p>
        </p:txBody>
      </p:sp>
    </p:spTree>
    <p:extLst>
      <p:ext uri="{BB962C8B-B14F-4D97-AF65-F5344CB8AC3E}">
        <p14:creationId xmlns:p14="http://schemas.microsoft.com/office/powerpoint/2010/main" val="1569948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a:t>Die Stadtverwaltung gestaltet aktiv das Bochum von morgen und sorgt so für eine langfristige, positive Entwicklung der Stadt. Sie lädt dabei auch jede und jeden dazu ein, sich mit der Zukunft von Bochum zu befassen und daran mitzuwirken. Sie ermöglicht es anderen, großartige Dinge in dieser Stadt zu tun. Hinter diesem Gestaltungswillen besteht das Bestreben, das Leben der heutigen und zukünftigen Bochumerinnen und Bochumern zu verbessern.</a:t>
            </a:r>
          </a:p>
        </p:txBody>
      </p:sp>
      <p:sp>
        <p:nvSpPr>
          <p:cNvPr id="4" name="Slide Number Placeholder 3"/>
          <p:cNvSpPr>
            <a:spLocks noGrp="1"/>
          </p:cNvSpPr>
          <p:nvPr>
            <p:ph type="sldNum" sz="quarter" idx="10"/>
          </p:nvPr>
        </p:nvSpPr>
        <p:spPr/>
        <p:txBody>
          <a:bodyPr/>
          <a:lstStyle/>
          <a:p>
            <a:fld id="{6F8E2375-F1B1-284C-A827-B0E603FDBDD8}" type="slidenum">
              <a:rPr lang="en-US" smtClean="0"/>
              <a:t>6</a:t>
            </a:fld>
            <a:endParaRPr lang="en-US"/>
          </a:p>
        </p:txBody>
      </p:sp>
    </p:spTree>
    <p:extLst>
      <p:ext uri="{BB962C8B-B14F-4D97-AF65-F5344CB8AC3E}">
        <p14:creationId xmlns:p14="http://schemas.microsoft.com/office/powerpoint/2010/main" val="255598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a:t>Bochum ist eine Stadt, die stets flexibel und frei auf Veränderungen reagiert. Bochum steht stabil und hat </a:t>
            </a:r>
            <a:r>
              <a:rPr lang="de-DE" u="none" noProof="0" dirty="0"/>
              <a:t>damit</a:t>
            </a:r>
            <a:r>
              <a:rPr lang="de-DE" noProof="0" dirty="0"/>
              <a:t> einen idealen Ausgangspunkt, um Neues zu ermöglichen und aktiv den Weg nach vorn zu gestalten. </a:t>
            </a:r>
          </a:p>
        </p:txBody>
      </p:sp>
      <p:sp>
        <p:nvSpPr>
          <p:cNvPr id="4" name="Slide Number Placeholder 3"/>
          <p:cNvSpPr>
            <a:spLocks noGrp="1"/>
          </p:cNvSpPr>
          <p:nvPr>
            <p:ph type="sldNum" sz="quarter" idx="10"/>
          </p:nvPr>
        </p:nvSpPr>
        <p:spPr/>
        <p:txBody>
          <a:bodyPr/>
          <a:lstStyle/>
          <a:p>
            <a:fld id="{6F8E2375-F1B1-284C-A827-B0E603FDBDD8}" type="slidenum">
              <a:rPr lang="en-US" smtClean="0"/>
              <a:t>7</a:t>
            </a:fld>
            <a:endParaRPr lang="en-US"/>
          </a:p>
        </p:txBody>
      </p:sp>
    </p:spTree>
    <p:extLst>
      <p:ext uri="{BB962C8B-B14F-4D97-AF65-F5344CB8AC3E}">
        <p14:creationId xmlns:p14="http://schemas.microsoft.com/office/powerpoint/2010/main" val="351510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a:t>Bochum hat mehrfach den Strukturwandel gemeistert. Die Stadt zeichnet sich durch unzählige Erfolge und starke Themen aus. Bochum ist eine </a:t>
            </a:r>
            <a:r>
              <a:rPr lang="de-DE" noProof="0" dirty="0" err="1"/>
              <a:t>Ermöglicherstadt</a:t>
            </a:r>
            <a:r>
              <a:rPr lang="de-DE" noProof="0" dirty="0"/>
              <a:t>, die Chancen in Herausforderungen sieht, wo andere Probleme finden. Sie ist eine Stadt, die Lust auf die Zukunft macht. </a:t>
            </a:r>
          </a:p>
        </p:txBody>
      </p:sp>
      <p:sp>
        <p:nvSpPr>
          <p:cNvPr id="4" name="Slide Number Placeholder 3"/>
          <p:cNvSpPr>
            <a:spLocks noGrp="1"/>
          </p:cNvSpPr>
          <p:nvPr>
            <p:ph type="sldNum" sz="quarter" idx="10"/>
          </p:nvPr>
        </p:nvSpPr>
        <p:spPr/>
        <p:txBody>
          <a:bodyPr/>
          <a:lstStyle/>
          <a:p>
            <a:fld id="{6F8E2375-F1B1-284C-A827-B0E603FDBDD8}" type="slidenum">
              <a:rPr lang="en-US" smtClean="0"/>
              <a:t>8</a:t>
            </a:fld>
            <a:endParaRPr lang="en-US"/>
          </a:p>
        </p:txBody>
      </p:sp>
    </p:spTree>
    <p:extLst>
      <p:ext uri="{BB962C8B-B14F-4D97-AF65-F5344CB8AC3E}">
        <p14:creationId xmlns:p14="http://schemas.microsoft.com/office/powerpoint/2010/main" val="34446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E2375-F1B1-284C-A827-B0E603FDBDD8}" type="slidenum">
              <a:rPr lang="en-US" smtClean="0"/>
              <a:t>9</a:t>
            </a:fld>
            <a:endParaRPr lang="en-US"/>
          </a:p>
        </p:txBody>
      </p:sp>
    </p:spTree>
    <p:extLst>
      <p:ext uri="{BB962C8B-B14F-4D97-AF65-F5344CB8AC3E}">
        <p14:creationId xmlns:p14="http://schemas.microsoft.com/office/powerpoint/2010/main" val="2303838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1818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05945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007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0"/>
          </a:srgbClr>
        </a:solidFill>
        <a:effectLst/>
      </p:bgPr>
    </p:bg>
    <p:spTree>
      <p:nvGrpSpPr>
        <p:cNvPr id="1" name=""/>
        <p:cNvGrpSpPr/>
        <p:nvPr/>
      </p:nvGrpSpPr>
      <p:grpSpPr>
        <a:xfrm>
          <a:off x="0" y="0"/>
          <a:ext cx="0" cy="0"/>
          <a:chOff x="0" y="0"/>
          <a:chExt cx="0" cy="0"/>
        </a:xfrm>
      </p:grpSpPr>
      <p:sp>
        <p:nvSpPr>
          <p:cNvPr id="12" name="Slide Number Placeholder 24">
            <a:extLst>
              <a:ext uri="{FF2B5EF4-FFF2-40B4-BE49-F238E27FC236}">
                <a16:creationId xmlns:a16="http://schemas.microsoft.com/office/drawing/2014/main" id="{BBF71F2D-2F5C-214C-8C26-73CD2A115C66}"/>
              </a:ext>
            </a:extLst>
          </p:cNvPr>
          <p:cNvSpPr txBox="1">
            <a:spLocks/>
          </p:cNvSpPr>
          <p:nvPr userDrawn="1"/>
        </p:nvSpPr>
        <p:spPr>
          <a:xfrm>
            <a:off x="11641138" y="6273800"/>
            <a:ext cx="543164" cy="584199"/>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marL="0" marR="0" lvl="0" indent="0" algn="ctr" defTabSz="914330" rtl="0" eaLnBrk="1" fontAlgn="auto" latinLnBrk="0" hangingPunct="1">
              <a:lnSpc>
                <a:spcPct val="100000"/>
              </a:lnSpc>
              <a:spcBef>
                <a:spcPts val="0"/>
              </a:spcBef>
              <a:spcAft>
                <a:spcPts val="0"/>
              </a:spcAft>
              <a:buClrTx/>
              <a:buSzTx/>
              <a:buFontTx/>
              <a:buNone/>
              <a:tabLst/>
              <a:defRPr/>
            </a:pPr>
            <a:fld id="{36C48702-E445-134E-B960-6F692773524F}" type="slidenum">
              <a:rPr lang="en-US" sz="1100" b="1" i="0" smtClean="0">
                <a:solidFill>
                  <a:schemeClr val="tx1"/>
                </a:solidFill>
                <a:latin typeface="Arial" panose="020B0604020202020204" pitchFamily="34" charset="0"/>
                <a:ea typeface="Open Sans Semibold" charset="0"/>
                <a:cs typeface="Arial" panose="020B0604020202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‹Nr.›</a:t>
            </a:fld>
            <a:endParaRPr lang="en-US" sz="1100" b="1" i="0" dirty="0">
              <a:solidFill>
                <a:schemeClr val="tx1"/>
              </a:solidFill>
              <a:latin typeface="Arial" panose="020B0604020202020204" pitchFamily="34" charset="0"/>
              <a:ea typeface="Open Sans Semibold" charset="0"/>
              <a:cs typeface="Arial" panose="020B0604020202020204" pitchFamily="34" charset="0"/>
            </a:endParaRPr>
          </a:p>
        </p:txBody>
      </p:sp>
      <p:sp>
        <p:nvSpPr>
          <p:cNvPr id="9" name="Slide Number Placeholder 24">
            <a:extLst>
              <a:ext uri="{FF2B5EF4-FFF2-40B4-BE49-F238E27FC236}">
                <a16:creationId xmlns:a16="http://schemas.microsoft.com/office/drawing/2014/main" id="{2661BE85-9737-844B-B7D5-B9EA6B21F5E5}"/>
              </a:ext>
            </a:extLst>
          </p:cNvPr>
          <p:cNvSpPr txBox="1">
            <a:spLocks/>
          </p:cNvSpPr>
          <p:nvPr userDrawn="1"/>
        </p:nvSpPr>
        <p:spPr>
          <a:xfrm>
            <a:off x="9768408" y="6273800"/>
            <a:ext cx="1977116" cy="584199"/>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marL="0" marR="0" lvl="0" indent="0" algn="r" defTabSz="914330" rtl="0" eaLnBrk="1" fontAlgn="auto" latinLnBrk="0" hangingPunct="1">
              <a:lnSpc>
                <a:spcPct val="100000"/>
              </a:lnSpc>
              <a:spcBef>
                <a:spcPts val="0"/>
              </a:spcBef>
              <a:spcAft>
                <a:spcPts val="0"/>
              </a:spcAft>
              <a:buClrTx/>
              <a:buSzTx/>
              <a:buFontTx/>
              <a:buNone/>
              <a:tabLst/>
              <a:defRPr/>
            </a:pPr>
            <a:fld id="{DDA69866-533A-1B42-82AC-9E251C90437B}" type="datetime4">
              <a:rPr lang="de-DE" sz="1100" b="1" i="0" smtClean="0">
                <a:solidFill>
                  <a:schemeClr val="tx1"/>
                </a:solidFill>
                <a:latin typeface="Arial" panose="020B0604020202020204" pitchFamily="34" charset="0"/>
                <a:ea typeface="Open Sans Semibold" charset="0"/>
                <a:cs typeface="Arial" panose="020B0604020202020204" pitchFamily="34" charset="0"/>
              </a:rPr>
              <a:t>14. Juli 2023</a:t>
            </a:fld>
            <a:endParaRPr lang="en-US" sz="1100" b="1" i="0" dirty="0">
              <a:solidFill>
                <a:schemeClr val="tx1"/>
              </a:solidFill>
              <a:latin typeface="Arial" panose="020B0604020202020204" pitchFamily="34" charset="0"/>
              <a:ea typeface="Open Sans Semibold" charset="0"/>
              <a:cs typeface="Arial" panose="020B0604020202020204" pitchFamily="34" charset="0"/>
            </a:endParaRPr>
          </a:p>
        </p:txBody>
      </p:sp>
      <p:pic>
        <p:nvPicPr>
          <p:cNvPr id="6" name="Grafik 5">
            <a:extLst>
              <a:ext uri="{FF2B5EF4-FFF2-40B4-BE49-F238E27FC236}">
                <a16:creationId xmlns:a16="http://schemas.microsoft.com/office/drawing/2014/main" id="{FEA61C4A-6AAD-AC4A-BF94-E76B2855CD6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66846" y="468925"/>
            <a:ext cx="1892141" cy="433527"/>
          </a:xfrm>
          <a:prstGeom prst="rect">
            <a:avLst/>
          </a:prstGeom>
        </p:spPr>
      </p:pic>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32" r:id="rId1"/>
    <p:sldLayoutId id="2147484054" r:id="rId2"/>
    <p:sldLayoutId id="2147484037" r:id="rId3"/>
    <p:sldLayoutId id="2147484042" r:id="rId4"/>
    <p:sldLayoutId id="2147484053" r:id="rId5"/>
  </p:sldLayoutIdLst>
  <p:hf hdr="0" ftr="0"/>
  <p:txStyles>
    <p:title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4" orient="horz" pos="845" userDrawn="1">
          <p15:clr>
            <a:srgbClr val="F26B43"/>
          </p15:clr>
        </p15:guide>
        <p15:guide id="27" orient="horz" pos="3952" userDrawn="1">
          <p15:clr>
            <a:srgbClr val="F26B43"/>
          </p15:clr>
        </p15:guide>
        <p15:guide id="28" pos="347" userDrawn="1">
          <p15:clr>
            <a:srgbClr val="F26B43"/>
          </p15:clr>
        </p15:guide>
        <p15:guide id="45" pos="7680">
          <p15:clr>
            <a:srgbClr val="F26B43"/>
          </p15:clr>
        </p15:guide>
        <p15:guide id="46" orient="horz">
          <p15:clr>
            <a:srgbClr val="F26B43"/>
          </p15:clr>
        </p15:guide>
        <p15:guide id="47" orient="horz" pos="4320">
          <p15:clr>
            <a:srgbClr val="F26B43"/>
          </p15:clr>
        </p15:guide>
        <p15:guide id="48" pos="7333" userDrawn="1">
          <p15:clr>
            <a:srgbClr val="F26B43"/>
          </p15:clr>
        </p15:guide>
        <p15:guide id="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smart-forward.de/"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5.wmf"/><Relationship Id="rId7" Type="http://schemas.openxmlformats.org/officeDocument/2006/relationships/image" Target="../media/image8.svg"/><Relationship Id="rId12" Type="http://schemas.openxmlformats.org/officeDocument/2006/relationships/image" Target="../media/image13.png"/><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4.pn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17463" y="0"/>
            <a:ext cx="12217401" cy="6892925"/>
          </a:xfrm>
          <a:prstGeom prst="rect">
            <a:avLst/>
          </a:prstGeom>
          <a:solidFill>
            <a:srgbClr val="0F2864"/>
          </a:solidFill>
        </p:spPr>
      </p:pic>
      <p:sp>
        <p:nvSpPr>
          <p:cNvPr id="10" name="Rechteck 9">
            <a:extLst>
              <a:ext uri="{FF2B5EF4-FFF2-40B4-BE49-F238E27FC236}">
                <a16:creationId xmlns:a16="http://schemas.microsoft.com/office/drawing/2014/main" id="{FBCEADA3-0959-C74F-B456-82D460E95334}"/>
              </a:ext>
            </a:extLst>
          </p:cNvPr>
          <p:cNvSpPr/>
          <p:nvPr/>
        </p:nvSpPr>
        <p:spPr>
          <a:xfrm>
            <a:off x="-17696" y="2708920"/>
            <a:ext cx="7553856" cy="33390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itle 7">
            <a:extLst>
              <a:ext uri="{FF2B5EF4-FFF2-40B4-BE49-F238E27FC236}">
                <a16:creationId xmlns:a16="http://schemas.microsoft.com/office/drawing/2014/main" id="{6EBA6406-6E69-DB45-B5F1-FE1775D3FE11}"/>
              </a:ext>
            </a:extLst>
          </p:cNvPr>
          <p:cNvSpPr txBox="1">
            <a:spLocks/>
          </p:cNvSpPr>
          <p:nvPr/>
        </p:nvSpPr>
        <p:spPr>
          <a:xfrm>
            <a:off x="335360" y="3286800"/>
            <a:ext cx="6624736" cy="1151223"/>
          </a:xfrm>
          <a:prstGeom prst="rect">
            <a:avLst/>
          </a:prstGeom>
          <a:effectLst/>
        </p:spPr>
        <p:txBody>
          <a:bodyPr lIns="216000" tIns="0" rIns="21600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pPr>
              <a:lnSpc>
                <a:spcPct val="90000"/>
              </a:lnSpc>
            </a:pPr>
            <a:r>
              <a:rPr lang="da-DK" sz="4800" spc="0" dirty="0">
                <a:solidFill>
                  <a:srgbClr val="000000"/>
                </a:solidFill>
                <a:latin typeface="Locator Bold" panose="02000800040000020004" pitchFamily="50" charset="0"/>
                <a:cs typeface="Arial" panose="020B0604020202020204" pitchFamily="34" charset="0"/>
              </a:rPr>
              <a:t>Bochum – </a:t>
            </a:r>
            <a:br>
              <a:rPr lang="da-DK" sz="4800" spc="0" dirty="0">
                <a:solidFill>
                  <a:srgbClr val="000000"/>
                </a:solidFill>
                <a:latin typeface="Locator Bold" panose="02000800040000020004" pitchFamily="50" charset="0"/>
                <a:cs typeface="Arial" panose="020B0604020202020204" pitchFamily="34" charset="0"/>
              </a:rPr>
            </a:br>
            <a:r>
              <a:rPr lang="da-DK" sz="4800" spc="0" dirty="0">
                <a:solidFill>
                  <a:srgbClr val="000000"/>
                </a:solidFill>
                <a:latin typeface="Locator Bold" panose="02000800040000020004" pitchFamily="50" charset="0"/>
                <a:cs typeface="Arial" panose="020B0604020202020204" pitchFamily="34" charset="0"/>
              </a:rPr>
              <a:t>die Ermöglicherstadt</a:t>
            </a:r>
            <a:endParaRPr lang="en-US" sz="4800" spc="0" dirty="0">
              <a:solidFill>
                <a:srgbClr val="000000"/>
              </a:solidFill>
              <a:latin typeface="Locator Bold" panose="02000800040000020004" pitchFamily="50" charset="0"/>
              <a:cs typeface="Arial" panose="020B0604020202020204" pitchFamily="34" charset="0"/>
            </a:endParaRPr>
          </a:p>
        </p:txBody>
      </p:sp>
      <p:pic>
        <p:nvPicPr>
          <p:cNvPr id="14" name="Grafik 13">
            <a:extLst>
              <a:ext uri="{FF2B5EF4-FFF2-40B4-BE49-F238E27FC236}">
                <a16:creationId xmlns:a16="http://schemas.microsoft.com/office/drawing/2014/main" id="{FB741EE8-0A6D-4C4D-ACC2-CF65D99497A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778" r="-2778"/>
          <a:stretch/>
        </p:blipFill>
        <p:spPr>
          <a:xfrm>
            <a:off x="551384" y="4766400"/>
            <a:ext cx="1944000" cy="91466"/>
          </a:xfrm>
          <a:prstGeom prst="rect">
            <a:avLst/>
          </a:prstGeom>
        </p:spPr>
      </p:pic>
      <p:sp>
        <p:nvSpPr>
          <p:cNvPr id="16" name="TextBox 4">
            <a:extLst>
              <a:ext uri="{FF2B5EF4-FFF2-40B4-BE49-F238E27FC236}">
                <a16:creationId xmlns:a16="http://schemas.microsoft.com/office/drawing/2014/main" id="{76288C5C-59FD-304E-95E7-2B68030821E2}"/>
              </a:ext>
            </a:extLst>
          </p:cNvPr>
          <p:cNvSpPr txBox="1"/>
          <p:nvPr/>
        </p:nvSpPr>
        <p:spPr>
          <a:xfrm>
            <a:off x="335362" y="5153820"/>
            <a:ext cx="6480718" cy="414784"/>
          </a:xfrm>
          <a:prstGeom prst="rect">
            <a:avLst/>
          </a:prstGeom>
          <a:noFill/>
        </p:spPr>
        <p:txBody>
          <a:bodyPr wrap="square" lIns="216000" tIns="36000" rIns="216000" bIns="36000" rtlCol="0">
            <a:spAutoFit/>
          </a:bodyPr>
          <a:lstStyle/>
          <a:p>
            <a:pPr>
              <a:lnSpc>
                <a:spcPct val="120000"/>
              </a:lnSpc>
              <a:spcBef>
                <a:spcPts val="1000"/>
              </a:spcBef>
            </a:pPr>
            <a:r>
              <a:rPr lang="de-DE" sz="2000" dirty="0">
                <a:latin typeface="Locator Regular" panose="02000500030000020004" pitchFamily="50" charset="0"/>
              </a:rPr>
              <a:t>Was wir über Bochum sagen wollen</a:t>
            </a:r>
            <a:endParaRPr lang="en-US" sz="2000" dirty="0">
              <a:latin typeface="Locator Regular" panose="02000500030000020004" pitchFamily="50" charset="0"/>
              <a:cs typeface="Arial" panose="020B0604020202020204" pitchFamily="34" charset="0"/>
            </a:endParaRPr>
          </a:p>
        </p:txBody>
      </p:sp>
      <p:pic>
        <p:nvPicPr>
          <p:cNvPr id="4" name="Grafik 3">
            <a:extLst>
              <a:ext uri="{FF2B5EF4-FFF2-40B4-BE49-F238E27FC236}">
                <a16:creationId xmlns:a16="http://schemas.microsoft.com/office/drawing/2014/main" id="{9CE0BCEB-6C0D-6983-5D59-78B917DAC3B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8800" y="468000"/>
            <a:ext cx="1892144" cy="433527"/>
          </a:xfrm>
          <a:prstGeom prst="rect">
            <a:avLst/>
          </a:prstGeom>
        </p:spPr>
      </p:pic>
    </p:spTree>
    <p:extLst>
      <p:ext uri="{BB962C8B-B14F-4D97-AF65-F5344CB8AC3E}">
        <p14:creationId xmlns:p14="http://schemas.microsoft.com/office/powerpoint/2010/main" val="4238495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A42A0774-F67B-C44F-B967-FE3688BB87FE}"/>
              </a:ext>
            </a:extLst>
          </p:cNvPr>
          <p:cNvSpPr txBox="1"/>
          <p:nvPr/>
        </p:nvSpPr>
        <p:spPr>
          <a:xfrm>
            <a:off x="546102" y="3096000"/>
            <a:ext cx="5545137" cy="1819656"/>
          </a:xfrm>
          <a:prstGeom prst="rect">
            <a:avLst/>
          </a:prstGeom>
          <a:noFill/>
        </p:spPr>
        <p:txBody>
          <a:bodyPr wrap="square" lIns="0" tIns="36000" rIns="216000" bIns="36000" rtlCol="0">
            <a:spAutoFit/>
          </a:bodyPr>
          <a:lstStyle/>
          <a:p>
            <a:pPr>
              <a:lnSpc>
                <a:spcPct val="120000"/>
              </a:lnSpc>
              <a:spcBef>
                <a:spcPts val="1000"/>
              </a:spcBef>
              <a:buClr>
                <a:srgbClr val="0AB4FF"/>
              </a:buClr>
            </a:pPr>
            <a:r>
              <a:rPr lang="de-DE" sz="2000" b="1" dirty="0">
                <a:latin typeface="Locator Bold" panose="02000800040000020004" pitchFamily="50" charset="0"/>
                <a:cs typeface="Arial" panose="020B0604020202020204" pitchFamily="34" charset="0"/>
              </a:rPr>
              <a:t>Wandeln durch Handeln</a:t>
            </a:r>
          </a:p>
          <a:p>
            <a:pPr>
              <a:lnSpc>
                <a:spcPct val="120000"/>
              </a:lnSpc>
              <a:spcBef>
                <a:spcPts val="1000"/>
              </a:spcBef>
              <a:buClr>
                <a:srgbClr val="0AB4FF"/>
              </a:buClr>
            </a:pPr>
            <a:r>
              <a:rPr lang="de-DE" sz="1600" dirty="0">
                <a:solidFill>
                  <a:srgbClr val="000000"/>
                </a:solidFill>
                <a:latin typeface="Locator Regular" panose="02000500030000020004" pitchFamily="50" charset="0"/>
                <a:cs typeface="Arial" panose="020B0604020202020204" pitchFamily="34" charset="0"/>
              </a:rPr>
              <a:t>Bochums Zukunft ist sichtbar: </a:t>
            </a:r>
            <a:br>
              <a:rPr lang="de-DE" sz="1600" dirty="0">
                <a:solidFill>
                  <a:srgbClr val="000000"/>
                </a:solidFill>
                <a:latin typeface="Locator Regular" panose="02000500030000020004" pitchFamily="50" charset="0"/>
                <a:cs typeface="Arial" panose="020B0604020202020204" pitchFamily="34" charset="0"/>
              </a:rPr>
            </a:br>
            <a:r>
              <a:rPr lang="de-DE" sz="1600" dirty="0">
                <a:solidFill>
                  <a:srgbClr val="000000"/>
                </a:solidFill>
                <a:latin typeface="Locator Regular" panose="02000500030000020004" pitchFamily="50" charset="0"/>
                <a:cs typeface="Arial" panose="020B0604020202020204" pitchFamily="34" charset="0"/>
              </a:rPr>
              <a:t>Die Webseite </a:t>
            </a:r>
            <a:r>
              <a:rPr lang="de-DE" sz="1600" dirty="0">
                <a:solidFill>
                  <a:srgbClr val="000000"/>
                </a:solidFill>
                <a:latin typeface="Locator Regular" panose="02000500030000020004" pitchFamily="50" charset="0"/>
                <a:cs typeface="Arial" panose="020B0604020202020204" pitchFamily="34" charset="0"/>
                <a:hlinkClick r:id="rId3"/>
              </a:rPr>
              <a:t>www.smart-forward.de</a:t>
            </a:r>
            <a:r>
              <a:rPr lang="de-DE" sz="1600" dirty="0">
                <a:solidFill>
                  <a:srgbClr val="000000"/>
                </a:solidFill>
                <a:latin typeface="Locator Regular" panose="02000500030000020004" pitchFamily="50" charset="0"/>
                <a:cs typeface="Arial" panose="020B0604020202020204" pitchFamily="34" charset="0"/>
              </a:rPr>
              <a:t> zeigt die kürzlich entwickelten und gegenwärtig entstehenden Projekte.</a:t>
            </a:r>
          </a:p>
          <a:p>
            <a:pPr>
              <a:lnSpc>
                <a:spcPct val="120000"/>
              </a:lnSpc>
              <a:spcBef>
                <a:spcPts val="1000"/>
              </a:spcBef>
              <a:buClr>
                <a:srgbClr val="0AB4FF"/>
              </a:buClr>
            </a:pPr>
            <a:endParaRPr lang="de-DE" sz="1400" dirty="0">
              <a:solidFill>
                <a:srgbClr val="000000"/>
              </a:solidFill>
              <a:latin typeface="Arial" panose="020B0604020202020204" pitchFamily="34" charset="0"/>
              <a:cs typeface="Arial" panose="020B0604020202020204" pitchFamily="34" charset="0"/>
            </a:endParaRPr>
          </a:p>
        </p:txBody>
      </p:sp>
      <p:sp>
        <p:nvSpPr>
          <p:cNvPr id="18" name="Title 7">
            <a:extLst>
              <a:ext uri="{FF2B5EF4-FFF2-40B4-BE49-F238E27FC236}">
                <a16:creationId xmlns:a16="http://schemas.microsoft.com/office/drawing/2014/main" id="{63E22993-E76A-444C-B193-A832E6AE9767}"/>
              </a:ext>
            </a:extLst>
          </p:cNvPr>
          <p:cNvSpPr txBox="1">
            <a:spLocks/>
          </p:cNvSpPr>
          <p:nvPr/>
        </p:nvSpPr>
        <p:spPr>
          <a:xfrm>
            <a:off x="543081" y="1349524"/>
            <a:ext cx="5544616" cy="1151223"/>
          </a:xfrm>
          <a:prstGeom prst="rect">
            <a:avLst/>
          </a:prstGeom>
          <a:effectLst/>
        </p:spPr>
        <p:txBody>
          <a:bodyPr lIns="0" tIns="0" rIns="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pPr>
              <a:lnSpc>
                <a:spcPct val="100000"/>
              </a:lnSpc>
            </a:pPr>
            <a:r>
              <a:rPr lang="de-DE" dirty="0">
                <a:latin typeface="Locator Bold" panose="02000800040000020004" pitchFamily="50" charset="0"/>
              </a:rPr>
              <a:t>Bochum: </a:t>
            </a:r>
            <a:br>
              <a:rPr lang="de-DE" dirty="0">
                <a:latin typeface="Locator Bold" panose="02000800040000020004" pitchFamily="50" charset="0"/>
              </a:rPr>
            </a:br>
            <a:r>
              <a:rPr lang="de-DE" dirty="0">
                <a:latin typeface="Locator Bold" panose="02000800040000020004" pitchFamily="50" charset="0"/>
              </a:rPr>
              <a:t>Smart-Forward.de</a:t>
            </a:r>
            <a:endParaRPr lang="en-US" spc="0" dirty="0">
              <a:solidFill>
                <a:srgbClr val="000000"/>
              </a:solidFill>
              <a:latin typeface="Locator Bold" panose="02000800040000020004" pitchFamily="50" charset="0"/>
              <a:cs typeface="Arial" panose="020B0604020202020204" pitchFamily="34" charset="0"/>
            </a:endParaRPr>
          </a:p>
        </p:txBody>
      </p:sp>
      <p:pic>
        <p:nvPicPr>
          <p:cNvPr id="11" name="Grafik 10">
            <a:extLst>
              <a:ext uri="{FF2B5EF4-FFF2-40B4-BE49-F238E27FC236}">
                <a16:creationId xmlns:a16="http://schemas.microsoft.com/office/drawing/2014/main" id="{FB741EE8-0A6D-4C4D-ACC2-CF65D99497A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778" r="-2778"/>
          <a:stretch/>
        </p:blipFill>
        <p:spPr>
          <a:xfrm>
            <a:off x="550863" y="2752195"/>
            <a:ext cx="1944000" cy="91466"/>
          </a:xfrm>
          <a:prstGeom prst="rect">
            <a:avLst/>
          </a:prstGeom>
        </p:spPr>
      </p:pic>
      <p:pic>
        <p:nvPicPr>
          <p:cNvPr id="1028" name="Picture 4" descr="https://www.smart-forward.de/wp-content/uploads/2022/02/o-werk.jpg"/>
          <p:cNvPicPr>
            <a:picLocks noGrp="1" noChangeAspect="1" noChangeArrowheads="1"/>
          </p:cNvPicPr>
          <p:nvPr>
            <p:ph type="pic" sz="quarter" idx="4294967295"/>
          </p:nvPr>
        </p:nvPicPr>
        <p:blipFill rotWithShape="1">
          <a:blip r:embed="rId5">
            <a:extLst>
              <a:ext uri="{28A0092B-C50C-407E-A947-70E740481C1C}">
                <a14:useLocalDpi xmlns:a14="http://schemas.microsoft.com/office/drawing/2010/main" val="0"/>
              </a:ext>
            </a:extLst>
          </a:blip>
          <a:srcRect l="-100" b="-594"/>
          <a:stretch/>
        </p:blipFill>
        <p:spPr bwMode="auto">
          <a:xfrm>
            <a:off x="6594475" y="0"/>
            <a:ext cx="5592763" cy="3356992"/>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descr="Ein Bild, das draußen, Himmel, Wolke, Architektur enthält.&#10;&#10;Automatisch generierte Beschreibung">
            <a:extLst>
              <a:ext uri="{FF2B5EF4-FFF2-40B4-BE49-F238E27FC236}">
                <a16:creationId xmlns:a16="http://schemas.microsoft.com/office/drawing/2014/main" id="{F3A69F83-B658-A5C1-9BAB-8454E697FD8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600057" y="3501009"/>
            <a:ext cx="5587182" cy="3356991"/>
          </a:xfrm>
          <a:prstGeom prst="rect">
            <a:avLst/>
          </a:prstGeom>
        </p:spPr>
      </p:pic>
    </p:spTree>
    <p:extLst>
      <p:ext uri="{BB962C8B-B14F-4D97-AF65-F5344CB8AC3E}">
        <p14:creationId xmlns:p14="http://schemas.microsoft.com/office/powerpoint/2010/main" val="2832090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BEEF8627-C317-E648-96A9-D0D2E640DCA7}"/>
              </a:ext>
            </a:extLst>
          </p:cNvPr>
          <p:cNvSpPr/>
          <p:nvPr/>
        </p:nvSpPr>
        <p:spPr>
          <a:xfrm>
            <a:off x="0" y="0"/>
            <a:ext cx="12192000" cy="685800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Box 4">
            <a:extLst>
              <a:ext uri="{FF2B5EF4-FFF2-40B4-BE49-F238E27FC236}">
                <a16:creationId xmlns:a16="http://schemas.microsoft.com/office/drawing/2014/main" id="{E8B75017-93C2-6545-94B2-D918FA608D75}"/>
              </a:ext>
            </a:extLst>
          </p:cNvPr>
          <p:cNvSpPr txBox="1"/>
          <p:nvPr/>
        </p:nvSpPr>
        <p:spPr>
          <a:xfrm>
            <a:off x="570718" y="5153820"/>
            <a:ext cx="2945048" cy="1193010"/>
          </a:xfrm>
          <a:prstGeom prst="rect">
            <a:avLst/>
          </a:prstGeom>
          <a:noFill/>
        </p:spPr>
        <p:txBody>
          <a:bodyPr wrap="square" lIns="0" tIns="36000" rIns="0" bIns="36000" rtlCol="0">
            <a:spAutoFit/>
          </a:bodyPr>
          <a:lstStyle/>
          <a:p>
            <a:pPr>
              <a:lnSpc>
                <a:spcPct val="130000"/>
              </a:lnSpc>
              <a:spcBef>
                <a:spcPts val="1000"/>
              </a:spcBef>
            </a:pPr>
            <a:r>
              <a:rPr lang="en-US" sz="1400" b="1" dirty="0">
                <a:solidFill>
                  <a:srgbClr val="FFFFFF"/>
                </a:solidFill>
                <a:latin typeface="Arial" panose="020B0604020202020204" pitchFamily="34" charset="0"/>
                <a:cs typeface="Arial" panose="020B0604020202020204" pitchFamily="34" charset="0"/>
              </a:rPr>
              <a:t>Stadt Bochum</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Willy-Brandt-</a:t>
            </a:r>
            <a:r>
              <a:rPr lang="en-US" sz="1400" dirty="0" err="1">
                <a:solidFill>
                  <a:srgbClr val="FFFFFF"/>
                </a:solidFill>
                <a:latin typeface="Arial" panose="020B0604020202020204" pitchFamily="34" charset="0"/>
                <a:cs typeface="Arial" panose="020B0604020202020204" pitchFamily="34" charset="0"/>
              </a:rPr>
              <a:t>Platz</a:t>
            </a:r>
            <a:r>
              <a:rPr lang="en-US" sz="1400" dirty="0">
                <a:solidFill>
                  <a:srgbClr val="FFFFFF"/>
                </a:solidFill>
                <a:latin typeface="Arial" panose="020B0604020202020204" pitchFamily="34" charset="0"/>
                <a:cs typeface="Arial" panose="020B0604020202020204" pitchFamily="34" charset="0"/>
              </a:rPr>
              <a:t> 2-6</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44777 Bochum</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www.bochum.de</a:t>
            </a:r>
          </a:p>
        </p:txBody>
      </p:sp>
      <p:sp>
        <p:nvSpPr>
          <p:cNvPr id="18" name="TextBox 4">
            <a:extLst>
              <a:ext uri="{FF2B5EF4-FFF2-40B4-BE49-F238E27FC236}">
                <a16:creationId xmlns:a16="http://schemas.microsoft.com/office/drawing/2014/main" id="{3DFB91A1-026A-B046-A077-A91B0D51607D}"/>
              </a:ext>
            </a:extLst>
          </p:cNvPr>
          <p:cNvSpPr txBox="1"/>
          <p:nvPr/>
        </p:nvSpPr>
        <p:spPr>
          <a:xfrm>
            <a:off x="3739068" y="5153820"/>
            <a:ext cx="5093236" cy="1193010"/>
          </a:xfrm>
          <a:prstGeom prst="rect">
            <a:avLst/>
          </a:prstGeom>
          <a:noFill/>
        </p:spPr>
        <p:txBody>
          <a:bodyPr wrap="square" lIns="0" tIns="36000" rIns="0" bIns="36000" rtlCol="0">
            <a:spAutoFit/>
          </a:bodyPr>
          <a:lstStyle/>
          <a:p>
            <a:pPr>
              <a:lnSpc>
                <a:spcPct val="130000"/>
              </a:lnSpc>
              <a:spcBef>
                <a:spcPts val="1000"/>
              </a:spcBef>
            </a:pPr>
            <a:r>
              <a:rPr lang="en-US" sz="1400" b="1" dirty="0">
                <a:solidFill>
                  <a:srgbClr val="FFFFFF"/>
                </a:solidFill>
                <a:latin typeface="Arial" panose="020B0604020202020204" pitchFamily="34" charset="0"/>
                <a:cs typeface="Arial" panose="020B0604020202020204" pitchFamily="34" charset="0"/>
              </a:rPr>
              <a:t>Jaya Hegele</a:t>
            </a:r>
            <a:br>
              <a:rPr lang="en-US" sz="1400" b="1"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WirtschaftsEntwicklungsGesellschaft Bochum mbH</a:t>
            </a:r>
            <a:br>
              <a:rPr lang="en-US" sz="1400" b="1"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T +49 234 61063-320</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jaya.hegele@bochum-wirtschaft.de</a:t>
            </a:r>
          </a:p>
        </p:txBody>
      </p:sp>
      <p:sp>
        <p:nvSpPr>
          <p:cNvPr id="8" name="Title 7">
            <a:extLst>
              <a:ext uri="{FF2B5EF4-FFF2-40B4-BE49-F238E27FC236}">
                <a16:creationId xmlns:a16="http://schemas.microsoft.com/office/drawing/2014/main" id="{524BDFC3-3FC0-4A4E-A43B-B359090775CA}"/>
              </a:ext>
            </a:extLst>
          </p:cNvPr>
          <p:cNvSpPr txBox="1">
            <a:spLocks/>
          </p:cNvSpPr>
          <p:nvPr/>
        </p:nvSpPr>
        <p:spPr>
          <a:xfrm>
            <a:off x="551384" y="3284984"/>
            <a:ext cx="9217024" cy="1151223"/>
          </a:xfrm>
          <a:prstGeom prst="rect">
            <a:avLst/>
          </a:prstGeom>
          <a:effectLst/>
        </p:spPr>
        <p:txBody>
          <a:bodyPr lIns="0" tIns="0" rIns="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pPr>
              <a:lnSpc>
                <a:spcPct val="90000"/>
              </a:lnSpc>
            </a:pPr>
            <a:r>
              <a:rPr lang="da-DK" sz="4800" spc="0" dirty="0">
                <a:solidFill>
                  <a:schemeClr val="bg1"/>
                </a:solidFill>
                <a:latin typeface="Arial" panose="020B0604020202020204" pitchFamily="34" charset="0"/>
                <a:cs typeface="Arial" panose="020B0604020202020204" pitchFamily="34" charset="0"/>
              </a:rPr>
              <a:t>Herzlichen Dank</a:t>
            </a:r>
          </a:p>
          <a:p>
            <a:pPr>
              <a:lnSpc>
                <a:spcPct val="90000"/>
              </a:lnSpc>
            </a:pPr>
            <a:r>
              <a:rPr lang="da-DK" sz="4800" spc="0" dirty="0">
                <a:solidFill>
                  <a:schemeClr val="bg1"/>
                </a:solidFill>
                <a:latin typeface="Arial" panose="020B0604020202020204" pitchFamily="34" charset="0"/>
                <a:cs typeface="Arial" panose="020B0604020202020204" pitchFamily="34" charset="0"/>
              </a:rPr>
              <a:t>für Ihre Aufmerksamkeit</a:t>
            </a:r>
            <a:endParaRPr lang="en-US" sz="4800" spc="0" dirty="0">
              <a:solidFill>
                <a:schemeClr val="bg1"/>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F22E3438-0B4E-454A-B387-EB6DDEE75DC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762" r="-2762"/>
          <a:stretch/>
        </p:blipFill>
        <p:spPr>
          <a:xfrm>
            <a:off x="549376" y="4764806"/>
            <a:ext cx="1944000" cy="91466"/>
          </a:xfrm>
          <a:prstGeom prst="rect">
            <a:avLst/>
          </a:prstGeom>
        </p:spPr>
      </p:pic>
      <p:pic>
        <p:nvPicPr>
          <p:cNvPr id="10" name="Grafik 9">
            <a:extLst>
              <a:ext uri="{FF2B5EF4-FFF2-40B4-BE49-F238E27FC236}">
                <a16:creationId xmlns:a16="http://schemas.microsoft.com/office/drawing/2014/main" id="{FEA61C4A-6AAD-AC4A-BF94-E76B2855CD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6845" y="468925"/>
            <a:ext cx="1892144" cy="433527"/>
          </a:xfrm>
          <a:prstGeom prst="rect">
            <a:avLst/>
          </a:prstGeom>
        </p:spPr>
      </p:pic>
    </p:spTree>
    <p:extLst>
      <p:ext uri="{BB962C8B-B14F-4D97-AF65-F5344CB8AC3E}">
        <p14:creationId xmlns:p14="http://schemas.microsoft.com/office/powerpoint/2010/main" val="3785722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3" cstate="print">
            <a:extLst>
              <a:ext uri="{28A0092B-C50C-407E-A947-70E740481C1C}">
                <a14:useLocalDpi xmlns:a14="http://schemas.microsoft.com/office/drawing/2010/main" val="0"/>
              </a:ext>
            </a:extLst>
          </a:blip>
          <a:srcRect l="36388" t="55144" r="36748" b="25432"/>
          <a:stretch/>
        </p:blipFill>
        <p:spPr>
          <a:xfrm>
            <a:off x="0" y="0"/>
            <a:ext cx="12192000" cy="6858000"/>
          </a:xfrm>
          <a:prstGeom prst="rect">
            <a:avLst/>
          </a:prstGeom>
        </p:spPr>
      </p:pic>
      <p:sp>
        <p:nvSpPr>
          <p:cNvPr id="3" name="Rechteck 2">
            <a:extLst>
              <a:ext uri="{FF2B5EF4-FFF2-40B4-BE49-F238E27FC236}">
                <a16:creationId xmlns:a16="http://schemas.microsoft.com/office/drawing/2014/main" id="{5AC7154C-1516-5414-64C8-06B30124C038}"/>
              </a:ext>
            </a:extLst>
          </p:cNvPr>
          <p:cNvSpPr/>
          <p:nvPr/>
        </p:nvSpPr>
        <p:spPr>
          <a:xfrm>
            <a:off x="549035" y="1043436"/>
            <a:ext cx="3528392" cy="1584176"/>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le 7">
            <a:extLst>
              <a:ext uri="{FF2B5EF4-FFF2-40B4-BE49-F238E27FC236}">
                <a16:creationId xmlns:a16="http://schemas.microsoft.com/office/drawing/2014/main" id="{901DB6F8-649D-694E-8997-FCE3CC416134}"/>
              </a:ext>
            </a:extLst>
          </p:cNvPr>
          <p:cNvSpPr txBox="1">
            <a:spLocks/>
          </p:cNvSpPr>
          <p:nvPr/>
        </p:nvSpPr>
        <p:spPr>
          <a:xfrm>
            <a:off x="551384" y="1350000"/>
            <a:ext cx="11089754" cy="1151223"/>
          </a:xfrm>
          <a:prstGeom prst="rect">
            <a:avLst/>
          </a:prstGeom>
          <a:effectLst/>
        </p:spPr>
        <p:txBody>
          <a:bodyPr lIns="0" tIns="0" rIns="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pPr>
              <a:lnSpc>
                <a:spcPct val="90000"/>
              </a:lnSpc>
            </a:pPr>
            <a:r>
              <a:rPr lang="de-DE" spc="0" dirty="0">
                <a:solidFill>
                  <a:schemeClr val="bg1"/>
                </a:solidFill>
                <a:latin typeface="Locator Bold" panose="02000800040000020004" pitchFamily="50" charset="0"/>
                <a:cs typeface="Arial" panose="020B0604020202020204" pitchFamily="34" charset="0"/>
              </a:rPr>
              <a:t>Die Zukunft beginnt hier, </a:t>
            </a:r>
          </a:p>
          <a:p>
            <a:pPr>
              <a:lnSpc>
                <a:spcPct val="90000"/>
              </a:lnSpc>
            </a:pPr>
            <a:r>
              <a:rPr lang="de-DE" spc="0" dirty="0">
                <a:solidFill>
                  <a:schemeClr val="bg1"/>
                </a:solidFill>
                <a:latin typeface="Locator Bold" panose="02000800040000020004" pitchFamily="50" charset="0"/>
                <a:cs typeface="Arial" panose="020B0604020202020204" pitchFamily="34" charset="0"/>
              </a:rPr>
              <a:t>mitten in Europa</a:t>
            </a:r>
          </a:p>
        </p:txBody>
      </p:sp>
      <p:pic>
        <p:nvPicPr>
          <p:cNvPr id="14" name="Grafik 13">
            <a:extLst>
              <a:ext uri="{FF2B5EF4-FFF2-40B4-BE49-F238E27FC236}">
                <a16:creationId xmlns:a16="http://schemas.microsoft.com/office/drawing/2014/main" id="{F22E3438-0B4E-454A-B387-EB6DDEE75DC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762" r="-2762"/>
          <a:stretch/>
        </p:blipFill>
        <p:spPr>
          <a:xfrm>
            <a:off x="551384" y="2754000"/>
            <a:ext cx="1944000" cy="91466"/>
          </a:xfrm>
          <a:prstGeom prst="rect">
            <a:avLst/>
          </a:prstGeom>
        </p:spPr>
      </p:pic>
      <p:pic>
        <p:nvPicPr>
          <p:cNvPr id="2" name="Grafik 1">
            <a:extLst>
              <a:ext uri="{FF2B5EF4-FFF2-40B4-BE49-F238E27FC236}">
                <a16:creationId xmlns:a16="http://schemas.microsoft.com/office/drawing/2014/main" id="{8DEE0037-9890-A212-F2DE-FDCB8AA788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8800" y="468000"/>
            <a:ext cx="1892144" cy="433527"/>
          </a:xfrm>
          <a:prstGeom prst="rect">
            <a:avLst/>
          </a:prstGeom>
        </p:spPr>
      </p:pic>
      <p:sp>
        <p:nvSpPr>
          <p:cNvPr id="4" name="Rechteck 3">
            <a:extLst>
              <a:ext uri="{FF2B5EF4-FFF2-40B4-BE49-F238E27FC236}">
                <a16:creationId xmlns:a16="http://schemas.microsoft.com/office/drawing/2014/main" id="{F1018EB2-4E6F-8B4C-AF56-B7FC63FD5998}"/>
              </a:ext>
            </a:extLst>
          </p:cNvPr>
          <p:cNvSpPr/>
          <p:nvPr/>
        </p:nvSpPr>
        <p:spPr>
          <a:xfrm>
            <a:off x="5159896" y="5203265"/>
            <a:ext cx="3528392" cy="1584176"/>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5F2B9BBF-B522-007F-2CB1-E605B4E2B6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523" y="4718431"/>
            <a:ext cx="414988" cy="414988"/>
          </a:xfrm>
          <a:prstGeom prst="rect">
            <a:avLst/>
          </a:prstGeom>
        </p:spPr>
      </p:pic>
      <p:pic>
        <p:nvPicPr>
          <p:cNvPr id="7" name="Grafik 6">
            <a:extLst>
              <a:ext uri="{FF2B5EF4-FFF2-40B4-BE49-F238E27FC236}">
                <a16:creationId xmlns:a16="http://schemas.microsoft.com/office/drawing/2014/main" id="{7DFA9212-DA09-7832-521A-7F8D15E38C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2822" y="3108088"/>
            <a:ext cx="414988" cy="414988"/>
          </a:xfrm>
          <a:prstGeom prst="rect">
            <a:avLst/>
          </a:prstGeom>
        </p:spPr>
      </p:pic>
      <p:pic>
        <p:nvPicPr>
          <p:cNvPr id="9" name="Grafik 8">
            <a:extLst>
              <a:ext uri="{FF2B5EF4-FFF2-40B4-BE49-F238E27FC236}">
                <a16:creationId xmlns:a16="http://schemas.microsoft.com/office/drawing/2014/main" id="{093D5B7C-E8C3-52BC-FC1C-B6A56616F4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0296" y="4181100"/>
            <a:ext cx="360040" cy="360040"/>
          </a:xfrm>
          <a:prstGeom prst="rect">
            <a:avLst/>
          </a:prstGeom>
        </p:spPr>
      </p:pic>
      <p:pic>
        <p:nvPicPr>
          <p:cNvPr id="10" name="Grafik 9">
            <a:extLst>
              <a:ext uri="{FF2B5EF4-FFF2-40B4-BE49-F238E27FC236}">
                <a16:creationId xmlns:a16="http://schemas.microsoft.com/office/drawing/2014/main" id="{7F8A1AA4-15C4-E0F3-394D-809E1BB0AE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9121" y="3670893"/>
            <a:ext cx="362390" cy="362390"/>
          </a:xfrm>
          <a:prstGeom prst="rect">
            <a:avLst/>
          </a:prstGeom>
        </p:spPr>
      </p:pic>
      <p:pic>
        <p:nvPicPr>
          <p:cNvPr id="11" name="Grafik 10" descr="Ziel">
            <a:extLst>
              <a:ext uri="{FF2B5EF4-FFF2-40B4-BE49-F238E27FC236}">
                <a16:creationId xmlns:a16="http://schemas.microsoft.com/office/drawing/2014/main" id="{AA2B26E9-44A8-3AB5-9C6F-FD917C7507F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8930" y="5228638"/>
            <a:ext cx="474964" cy="474964"/>
          </a:xfrm>
          <a:prstGeom prst="rect">
            <a:avLst/>
          </a:prstGeom>
        </p:spPr>
      </p:pic>
      <p:sp>
        <p:nvSpPr>
          <p:cNvPr id="16" name="Textfeld 15">
            <a:extLst>
              <a:ext uri="{FF2B5EF4-FFF2-40B4-BE49-F238E27FC236}">
                <a16:creationId xmlns:a16="http://schemas.microsoft.com/office/drawing/2014/main" id="{A65C7150-4614-0CEF-0CE1-EA3F38D9697A}"/>
              </a:ext>
            </a:extLst>
          </p:cNvPr>
          <p:cNvSpPr txBox="1"/>
          <p:nvPr/>
        </p:nvSpPr>
        <p:spPr>
          <a:xfrm>
            <a:off x="1017787" y="3152507"/>
            <a:ext cx="6141944" cy="365998"/>
          </a:xfrm>
          <a:prstGeom prst="rect">
            <a:avLst/>
          </a:prstGeom>
          <a:noFill/>
        </p:spPr>
        <p:txBody>
          <a:bodyPr wrap="square">
            <a:spAutoFit/>
          </a:bodyPr>
          <a:lstStyle/>
          <a:p>
            <a:pPr>
              <a:lnSpc>
                <a:spcPct val="120000"/>
              </a:lnSpc>
              <a:spcBef>
                <a:spcPts val="800"/>
              </a:spcBef>
              <a:buClr>
                <a:srgbClr val="FFFF00"/>
              </a:buClr>
            </a:pPr>
            <a:r>
              <a:rPr lang="de-DE" sz="1600" dirty="0">
                <a:solidFill>
                  <a:schemeClr val="bg1"/>
                </a:solidFill>
                <a:latin typeface="Locator Regular" panose="02000500030000020004" pitchFamily="50" charset="0"/>
                <a:cs typeface="Arial" panose="020B0604020202020204" pitchFamily="34" charset="0"/>
              </a:rPr>
              <a:t>Über 370.000 Einwohner*innen</a:t>
            </a:r>
          </a:p>
        </p:txBody>
      </p:sp>
      <p:sp>
        <p:nvSpPr>
          <p:cNvPr id="18" name="Textfeld 17">
            <a:extLst>
              <a:ext uri="{FF2B5EF4-FFF2-40B4-BE49-F238E27FC236}">
                <a16:creationId xmlns:a16="http://schemas.microsoft.com/office/drawing/2014/main" id="{1ECC6012-781B-E2AA-DACD-97A684BD0A0A}"/>
              </a:ext>
            </a:extLst>
          </p:cNvPr>
          <p:cNvSpPr txBox="1"/>
          <p:nvPr/>
        </p:nvSpPr>
        <p:spPr>
          <a:xfrm>
            <a:off x="1027200" y="3670391"/>
            <a:ext cx="6141944" cy="338554"/>
          </a:xfrm>
          <a:prstGeom prst="rect">
            <a:avLst/>
          </a:prstGeom>
          <a:noFill/>
        </p:spPr>
        <p:txBody>
          <a:bodyPr wrap="square">
            <a:spAutoFit/>
          </a:bodyPr>
          <a:lstStyle/>
          <a:p>
            <a:r>
              <a:rPr lang="de-DE" sz="1600" dirty="0">
                <a:solidFill>
                  <a:schemeClr val="bg1"/>
                </a:solidFill>
                <a:latin typeface="Locator Regular" panose="02000500030000020004" pitchFamily="50" charset="0"/>
                <a:cs typeface="Arial" panose="020B0604020202020204" pitchFamily="34" charset="0"/>
              </a:rPr>
              <a:t>Mehr als 15.000 Unternehmen</a:t>
            </a:r>
            <a:endParaRPr lang="de-DE" sz="1600" dirty="0"/>
          </a:p>
        </p:txBody>
      </p:sp>
      <p:sp>
        <p:nvSpPr>
          <p:cNvPr id="20" name="Textfeld 19">
            <a:extLst>
              <a:ext uri="{FF2B5EF4-FFF2-40B4-BE49-F238E27FC236}">
                <a16:creationId xmlns:a16="http://schemas.microsoft.com/office/drawing/2014/main" id="{A857C2F7-F9E2-9EB9-7C63-9CC010C3AD97}"/>
              </a:ext>
            </a:extLst>
          </p:cNvPr>
          <p:cNvSpPr txBox="1"/>
          <p:nvPr/>
        </p:nvSpPr>
        <p:spPr>
          <a:xfrm>
            <a:off x="1036613" y="4178422"/>
            <a:ext cx="6141944" cy="365998"/>
          </a:xfrm>
          <a:prstGeom prst="rect">
            <a:avLst/>
          </a:prstGeom>
          <a:noFill/>
        </p:spPr>
        <p:txBody>
          <a:bodyPr wrap="square">
            <a:spAutoFit/>
          </a:bodyPr>
          <a:lstStyle/>
          <a:p>
            <a:pPr>
              <a:lnSpc>
                <a:spcPct val="120000"/>
              </a:lnSpc>
              <a:spcBef>
                <a:spcPts val="800"/>
              </a:spcBef>
              <a:buClr>
                <a:srgbClr val="FFFF00"/>
              </a:buClr>
            </a:pPr>
            <a:r>
              <a:rPr lang="de-DE" sz="1600" dirty="0">
                <a:solidFill>
                  <a:schemeClr val="bg1"/>
                </a:solidFill>
                <a:latin typeface="Locator Regular" panose="02000500030000020004" pitchFamily="50" charset="0"/>
                <a:cs typeface="Arial" panose="020B0604020202020204" pitchFamily="34" charset="0"/>
              </a:rPr>
              <a:t>Über 130.000 Beschäftigte  </a:t>
            </a:r>
          </a:p>
        </p:txBody>
      </p:sp>
      <p:sp>
        <p:nvSpPr>
          <p:cNvPr id="22" name="Textfeld 21">
            <a:extLst>
              <a:ext uri="{FF2B5EF4-FFF2-40B4-BE49-F238E27FC236}">
                <a16:creationId xmlns:a16="http://schemas.microsoft.com/office/drawing/2014/main" id="{357FCE9D-BA4E-C398-F208-40BC54CE13E4}"/>
              </a:ext>
            </a:extLst>
          </p:cNvPr>
          <p:cNvSpPr txBox="1"/>
          <p:nvPr/>
        </p:nvSpPr>
        <p:spPr>
          <a:xfrm>
            <a:off x="1046026" y="4717359"/>
            <a:ext cx="6141944" cy="365998"/>
          </a:xfrm>
          <a:prstGeom prst="rect">
            <a:avLst/>
          </a:prstGeom>
          <a:noFill/>
        </p:spPr>
        <p:txBody>
          <a:bodyPr wrap="square">
            <a:spAutoFit/>
          </a:bodyPr>
          <a:lstStyle/>
          <a:p>
            <a:pPr>
              <a:lnSpc>
                <a:spcPct val="120000"/>
              </a:lnSpc>
              <a:spcBef>
                <a:spcPts val="800"/>
              </a:spcBef>
              <a:buClr>
                <a:srgbClr val="FFFF00"/>
              </a:buClr>
            </a:pPr>
            <a:r>
              <a:rPr lang="de-DE" sz="1600" dirty="0">
                <a:solidFill>
                  <a:schemeClr val="bg1"/>
                </a:solidFill>
                <a:latin typeface="Locator Regular" panose="02000500030000020004" pitchFamily="50" charset="0"/>
                <a:cs typeface="Arial" panose="020B0604020202020204" pitchFamily="34" charset="0"/>
              </a:rPr>
              <a:t>Neun Hochschulen (ca. 60.000 Studierende)</a:t>
            </a:r>
          </a:p>
        </p:txBody>
      </p:sp>
      <p:sp>
        <p:nvSpPr>
          <p:cNvPr id="24" name="Textfeld 23">
            <a:extLst>
              <a:ext uri="{FF2B5EF4-FFF2-40B4-BE49-F238E27FC236}">
                <a16:creationId xmlns:a16="http://schemas.microsoft.com/office/drawing/2014/main" id="{3A96D449-D524-7E6A-805C-11B80816F5F4}"/>
              </a:ext>
            </a:extLst>
          </p:cNvPr>
          <p:cNvSpPr txBox="1"/>
          <p:nvPr/>
        </p:nvSpPr>
        <p:spPr>
          <a:xfrm>
            <a:off x="1055440" y="5256296"/>
            <a:ext cx="6141944" cy="365998"/>
          </a:xfrm>
          <a:prstGeom prst="rect">
            <a:avLst/>
          </a:prstGeom>
          <a:noFill/>
        </p:spPr>
        <p:txBody>
          <a:bodyPr wrap="square">
            <a:spAutoFit/>
          </a:bodyPr>
          <a:lstStyle/>
          <a:p>
            <a:pPr>
              <a:lnSpc>
                <a:spcPct val="120000"/>
              </a:lnSpc>
              <a:spcBef>
                <a:spcPts val="800"/>
              </a:spcBef>
              <a:buClr>
                <a:srgbClr val="FFFF00"/>
              </a:buClr>
            </a:pPr>
            <a:r>
              <a:rPr lang="de-DE" sz="1600" dirty="0">
                <a:solidFill>
                  <a:schemeClr val="bg1"/>
                </a:solidFill>
                <a:latin typeface="Locator Regular" panose="02000500030000020004" pitchFamily="50" charset="0"/>
                <a:cs typeface="Arial" panose="020B0604020202020204" pitchFamily="34" charset="0"/>
              </a:rPr>
              <a:t>40 Prozent Grün- und Waldflächen</a:t>
            </a:r>
          </a:p>
        </p:txBody>
      </p:sp>
      <p:sp>
        <p:nvSpPr>
          <p:cNvPr id="26" name="Textfeld 25">
            <a:extLst>
              <a:ext uri="{FF2B5EF4-FFF2-40B4-BE49-F238E27FC236}">
                <a16:creationId xmlns:a16="http://schemas.microsoft.com/office/drawing/2014/main" id="{281CEF12-A7CC-CB27-0A59-769A100DE429}"/>
              </a:ext>
            </a:extLst>
          </p:cNvPr>
          <p:cNvSpPr txBox="1"/>
          <p:nvPr/>
        </p:nvSpPr>
        <p:spPr>
          <a:xfrm>
            <a:off x="1055440" y="5795234"/>
            <a:ext cx="6094878" cy="365998"/>
          </a:xfrm>
          <a:prstGeom prst="rect">
            <a:avLst/>
          </a:prstGeom>
          <a:noFill/>
        </p:spPr>
        <p:txBody>
          <a:bodyPr wrap="square">
            <a:spAutoFit/>
          </a:bodyPr>
          <a:lstStyle/>
          <a:p>
            <a:pPr>
              <a:lnSpc>
                <a:spcPct val="120000"/>
              </a:lnSpc>
              <a:spcBef>
                <a:spcPts val="800"/>
              </a:spcBef>
              <a:buClr>
                <a:srgbClr val="FFFF00"/>
              </a:buClr>
            </a:pPr>
            <a:r>
              <a:rPr lang="de-DE" sz="1600" dirty="0">
                <a:solidFill>
                  <a:schemeClr val="bg1"/>
                </a:solidFill>
                <a:latin typeface="Locator Regular" panose="02000500030000020004" pitchFamily="50" charset="0"/>
                <a:cs typeface="Arial" panose="020B0604020202020204" pitchFamily="34" charset="0"/>
              </a:rPr>
              <a:t>Unter Top 10 der smartesten Städte Deutschlands</a:t>
            </a:r>
          </a:p>
        </p:txBody>
      </p:sp>
      <p:pic>
        <p:nvPicPr>
          <p:cNvPr id="19" name="Grafik 18" descr="Ein Bild, das Grafiken, Schrift, Grafikdesign, Clipart enthält.&#10;&#10;Automatisch generierte Beschreibung">
            <a:extLst>
              <a:ext uri="{FF2B5EF4-FFF2-40B4-BE49-F238E27FC236}">
                <a16:creationId xmlns:a16="http://schemas.microsoft.com/office/drawing/2014/main" id="{8E3F4C3C-D3CC-503C-5596-1EDA09760DB8}"/>
              </a:ext>
            </a:extLst>
          </p:cNvPr>
          <p:cNvPicPr>
            <a:picLocks noChangeAspect="1"/>
          </p:cNvPicPr>
          <p:nvPr/>
        </p:nvPicPr>
        <p:blipFill>
          <a:blip r:embed="rId16">
            <a:duotone>
              <a:prstClr val="black"/>
              <a:schemeClr val="bg1">
                <a:tint val="45000"/>
                <a:satMod val="400000"/>
              </a:schemeClr>
            </a:duotone>
            <a:extLst>
              <a:ext uri="{BEBA8EAE-BF5A-486C-A8C5-ECC9F3942E4B}">
                <a14:imgProps xmlns:a14="http://schemas.microsoft.com/office/drawing/2010/main">
                  <a14:imgLayer r:embed="rId17">
                    <a14:imgEffect>
                      <a14:artisticPhotocopy trans="0"/>
                    </a14:imgEffect>
                  </a14:imgLayer>
                </a14:imgProps>
              </a:ext>
              <a:ext uri="{28A0092B-C50C-407E-A947-70E740481C1C}">
                <a14:useLocalDpi xmlns:a14="http://schemas.microsoft.com/office/drawing/2010/main" val="0"/>
              </a:ext>
            </a:extLst>
          </a:blip>
          <a:stretch>
            <a:fillRect/>
          </a:stretch>
        </p:blipFill>
        <p:spPr>
          <a:xfrm>
            <a:off x="369531" y="5805264"/>
            <a:ext cx="759269" cy="388746"/>
          </a:xfrm>
          <a:prstGeom prst="rect">
            <a:avLst/>
          </a:prstGeom>
          <a:noFill/>
        </p:spPr>
      </p:pic>
    </p:spTree>
    <p:extLst>
      <p:ext uri="{BB962C8B-B14F-4D97-AF65-F5344CB8AC3E}">
        <p14:creationId xmlns:p14="http://schemas.microsoft.com/office/powerpoint/2010/main" val="387482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descr="Ein Bild, das draußen, Himmel, Gelände, Gebäude enthält.&#10;&#10;Automatisch generierte Beschreibung">
            <a:extLst>
              <a:ext uri="{FF2B5EF4-FFF2-40B4-BE49-F238E27FC236}">
                <a16:creationId xmlns:a16="http://schemas.microsoft.com/office/drawing/2014/main" id="{F3A02343-69A2-758C-7A17-11C56AD1E0A8}"/>
              </a:ext>
            </a:extLst>
          </p:cNvPr>
          <p:cNvPicPr>
            <a:picLocks noChangeAspect="1"/>
          </p:cNvPicPr>
          <p:nvPr/>
        </p:nvPicPr>
        <p:blipFill rotWithShape="1">
          <a:blip r:embed="rId3">
            <a:extLst>
              <a:ext uri="{28A0092B-C50C-407E-A947-70E740481C1C}">
                <a14:useLocalDpi xmlns:a14="http://schemas.microsoft.com/office/drawing/2010/main" val="0"/>
              </a:ext>
            </a:extLst>
          </a:blip>
          <a:srcRect t="37732" b="22755"/>
          <a:stretch/>
        </p:blipFill>
        <p:spPr>
          <a:xfrm>
            <a:off x="-17695" y="-566928"/>
            <a:ext cx="12527362" cy="7424928"/>
          </a:xfrm>
          <a:prstGeom prst="rect">
            <a:avLst/>
          </a:prstGeom>
        </p:spPr>
      </p:pic>
      <p:sp>
        <p:nvSpPr>
          <p:cNvPr id="10" name="Rechteck 9">
            <a:extLst>
              <a:ext uri="{FF2B5EF4-FFF2-40B4-BE49-F238E27FC236}">
                <a16:creationId xmlns:a16="http://schemas.microsoft.com/office/drawing/2014/main" id="{FBCEADA3-0959-C74F-B456-82D460E95334}"/>
              </a:ext>
            </a:extLst>
          </p:cNvPr>
          <p:cNvSpPr/>
          <p:nvPr/>
        </p:nvSpPr>
        <p:spPr>
          <a:xfrm>
            <a:off x="-17695" y="2951990"/>
            <a:ext cx="5753656" cy="33390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itle 7">
            <a:extLst>
              <a:ext uri="{FF2B5EF4-FFF2-40B4-BE49-F238E27FC236}">
                <a16:creationId xmlns:a16="http://schemas.microsoft.com/office/drawing/2014/main" id="{6EBA6406-6E69-DB45-B5F1-FE1775D3FE11}"/>
              </a:ext>
            </a:extLst>
          </p:cNvPr>
          <p:cNvSpPr txBox="1">
            <a:spLocks/>
          </p:cNvSpPr>
          <p:nvPr/>
        </p:nvSpPr>
        <p:spPr>
          <a:xfrm>
            <a:off x="335361" y="3429000"/>
            <a:ext cx="5400600" cy="1151223"/>
          </a:xfrm>
          <a:prstGeom prst="rect">
            <a:avLst/>
          </a:prstGeom>
          <a:effectLst/>
        </p:spPr>
        <p:txBody>
          <a:bodyPr lIns="216000" tIns="0" rIns="21600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pPr>
              <a:lnSpc>
                <a:spcPct val="90000"/>
              </a:lnSpc>
            </a:pPr>
            <a:r>
              <a:rPr lang="da-DK" sz="4800" spc="0" dirty="0">
                <a:solidFill>
                  <a:srgbClr val="000000"/>
                </a:solidFill>
                <a:latin typeface="Locator Bold" panose="02000800040000020004" pitchFamily="50" charset="0"/>
                <a:cs typeface="Arial" panose="020B0604020202020204" pitchFamily="34" charset="0"/>
              </a:rPr>
              <a:t>Fünf Botschaften</a:t>
            </a:r>
          </a:p>
        </p:txBody>
      </p:sp>
      <p:pic>
        <p:nvPicPr>
          <p:cNvPr id="14" name="Grafik 13">
            <a:extLst>
              <a:ext uri="{FF2B5EF4-FFF2-40B4-BE49-F238E27FC236}">
                <a16:creationId xmlns:a16="http://schemas.microsoft.com/office/drawing/2014/main" id="{FB741EE8-0A6D-4C4D-ACC2-CF65D99497A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778" r="-2778"/>
          <a:stretch/>
        </p:blipFill>
        <p:spPr>
          <a:xfrm>
            <a:off x="551384" y="4789376"/>
            <a:ext cx="1944000" cy="91466"/>
          </a:xfrm>
          <a:prstGeom prst="rect">
            <a:avLst/>
          </a:prstGeom>
        </p:spPr>
      </p:pic>
      <p:sp>
        <p:nvSpPr>
          <p:cNvPr id="16" name="TextBox 4">
            <a:extLst>
              <a:ext uri="{FF2B5EF4-FFF2-40B4-BE49-F238E27FC236}">
                <a16:creationId xmlns:a16="http://schemas.microsoft.com/office/drawing/2014/main" id="{76288C5C-59FD-304E-95E7-2B68030821E2}"/>
              </a:ext>
            </a:extLst>
          </p:cNvPr>
          <p:cNvSpPr txBox="1"/>
          <p:nvPr/>
        </p:nvSpPr>
        <p:spPr>
          <a:xfrm>
            <a:off x="335362" y="5153820"/>
            <a:ext cx="5184574" cy="844133"/>
          </a:xfrm>
          <a:prstGeom prst="rect">
            <a:avLst/>
          </a:prstGeom>
          <a:noFill/>
        </p:spPr>
        <p:txBody>
          <a:bodyPr wrap="square" lIns="216000" tIns="36000" rIns="216000" bIns="36000" rtlCol="0">
            <a:spAutoFit/>
          </a:bodyPr>
          <a:lstStyle/>
          <a:p>
            <a:pPr>
              <a:spcBef>
                <a:spcPts val="1000"/>
              </a:spcBef>
            </a:pPr>
            <a:r>
              <a:rPr lang="en-US" sz="2000" b="1" dirty="0">
                <a:latin typeface="Locator Regular" panose="02000500030000020004" pitchFamily="50" charset="0"/>
                <a:cs typeface="Arial" panose="020B0604020202020204" pitchFamily="34" charset="0"/>
              </a:rPr>
              <a:t>#darumBochum</a:t>
            </a:r>
            <a:endParaRPr lang="en-US" sz="2000" dirty="0">
              <a:latin typeface="Locator Regular" panose="02000500030000020004" pitchFamily="50" charset="0"/>
              <a:cs typeface="Arial" panose="020B0604020202020204" pitchFamily="34" charset="0"/>
            </a:endParaRPr>
          </a:p>
          <a:p>
            <a:pPr>
              <a:lnSpc>
                <a:spcPct val="120000"/>
              </a:lnSpc>
              <a:spcBef>
                <a:spcPts val="1000"/>
              </a:spcBef>
            </a:pPr>
            <a:endParaRPr lang="en-US" sz="2000" dirty="0">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EBCDF597-FBE2-0146-34D1-7879E8475DC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8800" y="468000"/>
            <a:ext cx="1892144" cy="433527"/>
          </a:xfrm>
          <a:prstGeom prst="rect">
            <a:avLst/>
          </a:prstGeom>
        </p:spPr>
      </p:pic>
    </p:spTree>
    <p:extLst>
      <p:ext uri="{BB962C8B-B14F-4D97-AF65-F5344CB8AC3E}">
        <p14:creationId xmlns:p14="http://schemas.microsoft.com/office/powerpoint/2010/main" val="3504336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Person, Kleidung, Tisch, Im Haus enthält.&#10;&#10;Automatisch generierte Beschreibung">
            <a:extLst>
              <a:ext uri="{FF2B5EF4-FFF2-40B4-BE49-F238E27FC236}">
                <a16:creationId xmlns:a16="http://schemas.microsoft.com/office/drawing/2014/main" id="{91DC954C-3A0D-1662-EC7F-DBD446BE8D4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091" y="-1073"/>
            <a:ext cx="12224091" cy="6859073"/>
          </a:xfrm>
          <a:prstGeom prst="rect">
            <a:avLst/>
          </a:prstGeom>
        </p:spPr>
      </p:pic>
      <p:pic>
        <p:nvPicPr>
          <p:cNvPr id="5" name="Grafik 4">
            <a:extLst>
              <a:ext uri="{FF2B5EF4-FFF2-40B4-BE49-F238E27FC236}">
                <a16:creationId xmlns:a16="http://schemas.microsoft.com/office/drawing/2014/main" id="{253149DD-55CA-C79B-0DF4-4E41F4D94221}"/>
              </a:ext>
            </a:extLst>
          </p:cNvPr>
          <p:cNvPicPr>
            <a:picLocks noChangeAspect="1"/>
          </p:cNvPicPr>
          <p:nvPr/>
        </p:nvPicPr>
        <p:blipFill rotWithShape="1">
          <a:blip r:embed="rId4">
            <a:extLst>
              <a:ext uri="{28A0092B-C50C-407E-A947-70E740481C1C}">
                <a14:useLocalDpi xmlns:a14="http://schemas.microsoft.com/office/drawing/2010/main" val="0"/>
              </a:ext>
            </a:extLst>
          </a:blip>
          <a:srcRect l="1" t="9234" r="16671" b="13480"/>
          <a:stretch/>
        </p:blipFill>
        <p:spPr>
          <a:xfrm>
            <a:off x="-22916" y="0"/>
            <a:ext cx="12214916" cy="6858000"/>
          </a:xfrm>
          <a:prstGeom prst="rect">
            <a:avLst/>
          </a:prstGeom>
        </p:spPr>
      </p:pic>
      <p:sp>
        <p:nvSpPr>
          <p:cNvPr id="11" name="Title 7">
            <a:extLst>
              <a:ext uri="{FF2B5EF4-FFF2-40B4-BE49-F238E27FC236}">
                <a16:creationId xmlns:a16="http://schemas.microsoft.com/office/drawing/2014/main" id="{524BDFC3-3FC0-4A4E-A43B-B359090775CA}"/>
              </a:ext>
            </a:extLst>
          </p:cNvPr>
          <p:cNvSpPr txBox="1">
            <a:spLocks/>
          </p:cNvSpPr>
          <p:nvPr/>
        </p:nvSpPr>
        <p:spPr>
          <a:xfrm>
            <a:off x="522210" y="3717937"/>
            <a:ext cx="9217024" cy="1151223"/>
          </a:xfrm>
          <a:prstGeom prst="rect">
            <a:avLst/>
          </a:prstGeom>
          <a:effectLst/>
        </p:spPr>
        <p:txBody>
          <a:bodyPr lIns="0" tIns="0" rIns="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pPr>
              <a:lnSpc>
                <a:spcPct val="90000"/>
              </a:lnSpc>
            </a:pPr>
            <a:r>
              <a:rPr lang="da-DK" sz="4800" spc="0" dirty="0">
                <a:solidFill>
                  <a:schemeClr val="bg1"/>
                </a:solidFill>
                <a:latin typeface="Locator Bold" panose="02000800040000020004" pitchFamily="50" charset="0"/>
                <a:cs typeface="Arial" panose="020B0604020202020204" pitchFamily="34" charset="0"/>
              </a:rPr>
              <a:t>Gespür für </a:t>
            </a:r>
            <a:br>
              <a:rPr lang="da-DK" sz="4800" spc="0" dirty="0">
                <a:solidFill>
                  <a:schemeClr val="bg1"/>
                </a:solidFill>
                <a:latin typeface="Locator Bold" panose="02000800040000020004" pitchFamily="50" charset="0"/>
                <a:cs typeface="Arial" panose="020B0604020202020204" pitchFamily="34" charset="0"/>
              </a:rPr>
            </a:br>
            <a:r>
              <a:rPr lang="da-DK" sz="4800" spc="0" dirty="0">
                <a:solidFill>
                  <a:schemeClr val="bg1"/>
                </a:solidFill>
                <a:latin typeface="Locator Bold" panose="02000800040000020004" pitchFamily="50" charset="0"/>
                <a:cs typeface="Arial" panose="020B0604020202020204" pitchFamily="34" charset="0"/>
              </a:rPr>
              <a:t>relevante Arbeit</a:t>
            </a:r>
            <a:endParaRPr lang="en-US" sz="4800" spc="0" dirty="0">
              <a:solidFill>
                <a:schemeClr val="bg1"/>
              </a:solidFill>
              <a:latin typeface="Locator Bold" panose="02000800040000020004" pitchFamily="50" charset="0"/>
              <a:cs typeface="Arial" panose="020B0604020202020204" pitchFamily="34" charset="0"/>
            </a:endParaRPr>
          </a:p>
        </p:txBody>
      </p:sp>
      <p:pic>
        <p:nvPicPr>
          <p:cNvPr id="7" name="Grafik 6">
            <a:extLst>
              <a:ext uri="{FF2B5EF4-FFF2-40B4-BE49-F238E27FC236}">
                <a16:creationId xmlns:a16="http://schemas.microsoft.com/office/drawing/2014/main" id="{F22E3438-0B4E-454A-B387-EB6DDEE75DC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762" r="-2762"/>
          <a:stretch/>
        </p:blipFill>
        <p:spPr>
          <a:xfrm>
            <a:off x="549376" y="5137734"/>
            <a:ext cx="1944000" cy="91466"/>
          </a:xfrm>
          <a:prstGeom prst="rect">
            <a:avLst/>
          </a:prstGeom>
        </p:spPr>
      </p:pic>
      <p:pic>
        <p:nvPicPr>
          <p:cNvPr id="14" name="Grafik 13">
            <a:extLst>
              <a:ext uri="{FF2B5EF4-FFF2-40B4-BE49-F238E27FC236}">
                <a16:creationId xmlns:a16="http://schemas.microsoft.com/office/drawing/2014/main" id="{FEA61C4A-6AAD-AC4A-BF94-E76B2855CD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8800" y="468000"/>
            <a:ext cx="1892144" cy="433527"/>
          </a:xfrm>
          <a:prstGeom prst="rect">
            <a:avLst/>
          </a:prstGeom>
        </p:spPr>
      </p:pic>
      <p:sp>
        <p:nvSpPr>
          <p:cNvPr id="2" name="TextBox 4">
            <a:extLst>
              <a:ext uri="{FF2B5EF4-FFF2-40B4-BE49-F238E27FC236}">
                <a16:creationId xmlns:a16="http://schemas.microsoft.com/office/drawing/2014/main" id="{5B28DE10-3FF2-E3AE-4B05-54BD90CAFD78}"/>
              </a:ext>
            </a:extLst>
          </p:cNvPr>
          <p:cNvSpPr txBox="1"/>
          <p:nvPr/>
        </p:nvSpPr>
        <p:spPr>
          <a:xfrm>
            <a:off x="535105" y="5469156"/>
            <a:ext cx="8477040" cy="414784"/>
          </a:xfrm>
          <a:prstGeom prst="rect">
            <a:avLst/>
          </a:prstGeom>
          <a:noFill/>
        </p:spPr>
        <p:txBody>
          <a:bodyPr wrap="square" lIns="0" tIns="36000" rIns="0" bIns="36000" rtlCol="0">
            <a:spAutoFit/>
          </a:bodyPr>
          <a:lstStyle/>
          <a:p>
            <a:pPr>
              <a:lnSpc>
                <a:spcPct val="120000"/>
              </a:lnSpc>
              <a:spcBef>
                <a:spcPts val="1000"/>
              </a:spcBef>
            </a:pPr>
            <a:r>
              <a:rPr lang="de-DE" sz="2000" dirty="0">
                <a:solidFill>
                  <a:schemeClr val="bg1"/>
                </a:solidFill>
                <a:latin typeface="Locator Regular" panose="02000500030000020004" pitchFamily="50" charset="0"/>
                <a:cs typeface="Arial" panose="020B0604020202020204" pitchFamily="34" charset="0"/>
              </a:rPr>
              <a:t>Bochum war und ist immer am Puls der Schlüsselindustrien.</a:t>
            </a:r>
          </a:p>
        </p:txBody>
      </p:sp>
    </p:spTree>
    <p:extLst>
      <p:ext uri="{BB962C8B-B14F-4D97-AF65-F5344CB8AC3E}">
        <p14:creationId xmlns:p14="http://schemas.microsoft.com/office/powerpoint/2010/main" val="236778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Heißluftballon, Transport, Flugzeug, Ballon enthält.&#10;&#10;Automatisch generierte Beschreibung">
            <a:extLst>
              <a:ext uri="{FF2B5EF4-FFF2-40B4-BE49-F238E27FC236}">
                <a16:creationId xmlns:a16="http://schemas.microsoft.com/office/drawing/2014/main" id="{2D653365-63E2-BE3C-1981-841CFEAD788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Grafik 4">
            <a:extLst>
              <a:ext uri="{FF2B5EF4-FFF2-40B4-BE49-F238E27FC236}">
                <a16:creationId xmlns:a16="http://schemas.microsoft.com/office/drawing/2014/main" id="{811D1D21-B08E-AE26-C212-3079C2CDBB23}"/>
              </a:ext>
            </a:extLst>
          </p:cNvPr>
          <p:cNvPicPr>
            <a:picLocks noChangeAspect="1"/>
          </p:cNvPicPr>
          <p:nvPr/>
        </p:nvPicPr>
        <p:blipFill rotWithShape="1">
          <a:blip r:embed="rId4">
            <a:extLst>
              <a:ext uri="{28A0092B-C50C-407E-A947-70E740481C1C}">
                <a14:useLocalDpi xmlns:a14="http://schemas.microsoft.com/office/drawing/2010/main" val="0"/>
              </a:ext>
            </a:extLst>
          </a:blip>
          <a:srcRect l="1" t="9234" r="16671" b="13480"/>
          <a:stretch/>
        </p:blipFill>
        <p:spPr>
          <a:xfrm>
            <a:off x="0" y="0"/>
            <a:ext cx="12192000" cy="6858000"/>
          </a:xfrm>
          <a:prstGeom prst="rect">
            <a:avLst/>
          </a:prstGeom>
        </p:spPr>
      </p:pic>
      <p:sp>
        <p:nvSpPr>
          <p:cNvPr id="11" name="Title 7">
            <a:extLst>
              <a:ext uri="{FF2B5EF4-FFF2-40B4-BE49-F238E27FC236}">
                <a16:creationId xmlns:a16="http://schemas.microsoft.com/office/drawing/2014/main" id="{524BDFC3-3FC0-4A4E-A43B-B359090775CA}"/>
              </a:ext>
            </a:extLst>
          </p:cNvPr>
          <p:cNvSpPr txBox="1">
            <a:spLocks/>
          </p:cNvSpPr>
          <p:nvPr/>
        </p:nvSpPr>
        <p:spPr>
          <a:xfrm>
            <a:off x="551384" y="3717937"/>
            <a:ext cx="9217024" cy="1151223"/>
          </a:xfrm>
          <a:prstGeom prst="rect">
            <a:avLst/>
          </a:prstGeom>
          <a:effectLst/>
        </p:spPr>
        <p:txBody>
          <a:bodyPr lIns="0" tIns="0" rIns="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pPr>
              <a:lnSpc>
                <a:spcPct val="90000"/>
              </a:lnSpc>
            </a:pPr>
            <a:r>
              <a:rPr lang="da-DK" sz="4800" spc="0" dirty="0">
                <a:solidFill>
                  <a:schemeClr val="bg1"/>
                </a:solidFill>
                <a:latin typeface="Locator Bold" panose="02000800040000020004" pitchFamily="50" charset="0"/>
                <a:cs typeface="Arial" panose="020B0604020202020204" pitchFamily="34" charset="0"/>
              </a:rPr>
              <a:t>Wissen, Wandel, </a:t>
            </a:r>
            <a:br>
              <a:rPr lang="da-DK" sz="4800" spc="0" dirty="0">
                <a:solidFill>
                  <a:schemeClr val="bg1"/>
                </a:solidFill>
                <a:latin typeface="Locator Bold" panose="02000800040000020004" pitchFamily="50" charset="0"/>
                <a:cs typeface="Arial" panose="020B0604020202020204" pitchFamily="34" charset="0"/>
              </a:rPr>
            </a:br>
            <a:r>
              <a:rPr lang="da-DK" sz="4800" spc="0" dirty="0">
                <a:solidFill>
                  <a:schemeClr val="bg1"/>
                </a:solidFill>
                <a:latin typeface="Locator Bold" panose="02000800040000020004" pitchFamily="50" charset="0"/>
                <a:cs typeface="Arial" panose="020B0604020202020204" pitchFamily="34" charset="0"/>
              </a:rPr>
              <a:t>Wir-Gefühl</a:t>
            </a:r>
            <a:endParaRPr lang="en-US" sz="4800" spc="0" dirty="0">
              <a:solidFill>
                <a:schemeClr val="bg1"/>
              </a:solidFill>
              <a:latin typeface="Locator Bold" panose="02000800040000020004" pitchFamily="50" charset="0"/>
              <a:cs typeface="Arial" panose="020B0604020202020204" pitchFamily="34" charset="0"/>
            </a:endParaRPr>
          </a:p>
        </p:txBody>
      </p:sp>
      <p:pic>
        <p:nvPicPr>
          <p:cNvPr id="7" name="Grafik 6">
            <a:extLst>
              <a:ext uri="{FF2B5EF4-FFF2-40B4-BE49-F238E27FC236}">
                <a16:creationId xmlns:a16="http://schemas.microsoft.com/office/drawing/2014/main" id="{F22E3438-0B4E-454A-B387-EB6DDEE75DC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762" r="-2762"/>
          <a:stretch/>
        </p:blipFill>
        <p:spPr>
          <a:xfrm>
            <a:off x="549376" y="5137734"/>
            <a:ext cx="1944000" cy="91466"/>
          </a:xfrm>
          <a:prstGeom prst="rect">
            <a:avLst/>
          </a:prstGeom>
        </p:spPr>
      </p:pic>
      <p:pic>
        <p:nvPicPr>
          <p:cNvPr id="14" name="Grafik 13">
            <a:extLst>
              <a:ext uri="{FF2B5EF4-FFF2-40B4-BE49-F238E27FC236}">
                <a16:creationId xmlns:a16="http://schemas.microsoft.com/office/drawing/2014/main" id="{FEA61C4A-6AAD-AC4A-BF94-E76B2855CD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8800" y="468000"/>
            <a:ext cx="1892144" cy="433527"/>
          </a:xfrm>
          <a:prstGeom prst="rect">
            <a:avLst/>
          </a:prstGeom>
        </p:spPr>
      </p:pic>
      <p:sp>
        <p:nvSpPr>
          <p:cNvPr id="2" name="TextBox 4">
            <a:extLst>
              <a:ext uri="{FF2B5EF4-FFF2-40B4-BE49-F238E27FC236}">
                <a16:creationId xmlns:a16="http://schemas.microsoft.com/office/drawing/2014/main" id="{B0532E42-784F-1F4A-080B-2BC28611876C}"/>
              </a:ext>
            </a:extLst>
          </p:cNvPr>
          <p:cNvSpPr txBox="1"/>
          <p:nvPr/>
        </p:nvSpPr>
        <p:spPr>
          <a:xfrm>
            <a:off x="571288" y="5469156"/>
            <a:ext cx="8477040" cy="777448"/>
          </a:xfrm>
          <a:prstGeom prst="rect">
            <a:avLst/>
          </a:prstGeom>
          <a:noFill/>
        </p:spPr>
        <p:txBody>
          <a:bodyPr wrap="square" lIns="0" tIns="36000" rIns="0" bIns="36000" rtlCol="0">
            <a:spAutoFit/>
          </a:bodyPr>
          <a:lstStyle/>
          <a:p>
            <a:pPr>
              <a:lnSpc>
                <a:spcPct val="120000"/>
              </a:lnSpc>
              <a:spcBef>
                <a:spcPts val="1000"/>
              </a:spcBef>
            </a:pPr>
            <a:r>
              <a:rPr lang="de-DE" sz="2000" dirty="0">
                <a:solidFill>
                  <a:schemeClr val="bg1"/>
                </a:solidFill>
                <a:latin typeface="Locator Regular" panose="02000500030000020004" pitchFamily="50" charset="0"/>
                <a:cs typeface="Arial" panose="020B0604020202020204" pitchFamily="34" charset="0"/>
              </a:rPr>
              <a:t>Die Bochum-Formel, die die Stärke und </a:t>
            </a:r>
            <a:br>
              <a:rPr lang="de-DE" sz="2000" dirty="0">
                <a:solidFill>
                  <a:schemeClr val="bg1"/>
                </a:solidFill>
                <a:latin typeface="Locator Regular" panose="02000500030000020004" pitchFamily="50" charset="0"/>
                <a:cs typeface="Arial" panose="020B0604020202020204" pitchFamily="34" charset="0"/>
              </a:rPr>
            </a:br>
            <a:r>
              <a:rPr lang="de-DE" sz="2000" dirty="0">
                <a:solidFill>
                  <a:schemeClr val="bg1"/>
                </a:solidFill>
                <a:latin typeface="Locator Regular" panose="02000500030000020004" pitchFamily="50" charset="0"/>
                <a:cs typeface="Arial" panose="020B0604020202020204" pitchFamily="34" charset="0"/>
              </a:rPr>
              <a:t>Lebensfreude der Stadt widerspiegelt.</a:t>
            </a:r>
          </a:p>
        </p:txBody>
      </p:sp>
    </p:spTree>
    <p:extLst>
      <p:ext uri="{BB962C8B-B14F-4D97-AF65-F5344CB8AC3E}">
        <p14:creationId xmlns:p14="http://schemas.microsoft.com/office/powerpoint/2010/main" val="4241685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Wolke, Himmel, draußen, Luftfotografie enthält.&#10;&#10;Automatisch generierte Beschreibung">
            <a:extLst>
              <a:ext uri="{FF2B5EF4-FFF2-40B4-BE49-F238E27FC236}">
                <a16:creationId xmlns:a16="http://schemas.microsoft.com/office/drawing/2014/main" id="{31693AA5-A4C0-FA25-F9E6-EA3EAE90FF3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12000"/>
                    </a14:imgEffect>
                  </a14:imgLayer>
                </a14:imgProps>
              </a:ext>
              <a:ext uri="{28A0092B-C50C-407E-A947-70E740481C1C}">
                <a14:useLocalDpi xmlns:a14="http://schemas.microsoft.com/office/drawing/2010/main" val="0"/>
              </a:ext>
            </a:extLst>
          </a:blip>
          <a:srcRect/>
          <a:stretch/>
        </p:blipFill>
        <p:spPr>
          <a:xfrm>
            <a:off x="0" y="0"/>
            <a:ext cx="12178308" cy="6858000"/>
          </a:xfrm>
          <a:prstGeom prst="rect">
            <a:avLst/>
          </a:prstGeom>
        </p:spPr>
      </p:pic>
      <p:pic>
        <p:nvPicPr>
          <p:cNvPr id="3" name="Grafik 2">
            <a:extLst>
              <a:ext uri="{FF2B5EF4-FFF2-40B4-BE49-F238E27FC236}">
                <a16:creationId xmlns:a16="http://schemas.microsoft.com/office/drawing/2014/main" id="{54F001A9-FB76-3136-C454-F247443A0C2A}"/>
              </a:ext>
            </a:extLst>
          </p:cNvPr>
          <p:cNvPicPr>
            <a:picLocks noChangeAspect="1"/>
          </p:cNvPicPr>
          <p:nvPr/>
        </p:nvPicPr>
        <p:blipFill rotWithShape="1">
          <a:blip r:embed="rId5">
            <a:extLst>
              <a:ext uri="{28A0092B-C50C-407E-A947-70E740481C1C}">
                <a14:useLocalDpi xmlns:a14="http://schemas.microsoft.com/office/drawing/2010/main" val="0"/>
              </a:ext>
            </a:extLst>
          </a:blip>
          <a:srcRect l="1" t="9234" r="16671" b="13480"/>
          <a:stretch/>
        </p:blipFill>
        <p:spPr>
          <a:xfrm>
            <a:off x="0" y="0"/>
            <a:ext cx="12178308" cy="6858000"/>
          </a:xfrm>
          <a:prstGeom prst="rect">
            <a:avLst/>
          </a:prstGeom>
        </p:spPr>
      </p:pic>
      <p:sp>
        <p:nvSpPr>
          <p:cNvPr id="11" name="Title 7">
            <a:extLst>
              <a:ext uri="{FF2B5EF4-FFF2-40B4-BE49-F238E27FC236}">
                <a16:creationId xmlns:a16="http://schemas.microsoft.com/office/drawing/2014/main" id="{524BDFC3-3FC0-4A4E-A43B-B359090775CA}"/>
              </a:ext>
            </a:extLst>
          </p:cNvPr>
          <p:cNvSpPr txBox="1">
            <a:spLocks/>
          </p:cNvSpPr>
          <p:nvPr/>
        </p:nvSpPr>
        <p:spPr>
          <a:xfrm>
            <a:off x="551384" y="3717937"/>
            <a:ext cx="9217024" cy="1151223"/>
          </a:xfrm>
          <a:prstGeom prst="rect">
            <a:avLst/>
          </a:prstGeom>
          <a:effectLst/>
        </p:spPr>
        <p:txBody>
          <a:bodyPr lIns="0" tIns="0" rIns="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pPr>
              <a:lnSpc>
                <a:spcPct val="90000"/>
              </a:lnSpc>
            </a:pPr>
            <a:r>
              <a:rPr lang="da-DK" sz="4800" spc="0" dirty="0">
                <a:solidFill>
                  <a:schemeClr val="bg1"/>
                </a:solidFill>
                <a:latin typeface="Locator Bold" panose="02000800040000020004" pitchFamily="50" charset="0"/>
                <a:cs typeface="Arial" panose="020B0604020202020204" pitchFamily="34" charset="0"/>
              </a:rPr>
              <a:t>Gestaltungskraft</a:t>
            </a:r>
            <a:endParaRPr lang="en-US" sz="4800" spc="0" dirty="0">
              <a:solidFill>
                <a:schemeClr val="bg1"/>
              </a:solidFill>
              <a:latin typeface="Locator Bold" panose="02000800040000020004" pitchFamily="50" charset="0"/>
              <a:cs typeface="Arial" panose="020B0604020202020204" pitchFamily="34" charset="0"/>
            </a:endParaRPr>
          </a:p>
        </p:txBody>
      </p:sp>
      <p:pic>
        <p:nvPicPr>
          <p:cNvPr id="7" name="Grafik 6">
            <a:extLst>
              <a:ext uri="{FF2B5EF4-FFF2-40B4-BE49-F238E27FC236}">
                <a16:creationId xmlns:a16="http://schemas.microsoft.com/office/drawing/2014/main" id="{F22E3438-0B4E-454A-B387-EB6DDEE75DC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762" r="-2762"/>
          <a:stretch/>
        </p:blipFill>
        <p:spPr>
          <a:xfrm>
            <a:off x="549376" y="5137734"/>
            <a:ext cx="1944000" cy="91466"/>
          </a:xfrm>
          <a:prstGeom prst="rect">
            <a:avLst/>
          </a:prstGeom>
        </p:spPr>
      </p:pic>
      <p:pic>
        <p:nvPicPr>
          <p:cNvPr id="14" name="Grafik 13">
            <a:extLst>
              <a:ext uri="{FF2B5EF4-FFF2-40B4-BE49-F238E27FC236}">
                <a16:creationId xmlns:a16="http://schemas.microsoft.com/office/drawing/2014/main" id="{FEA61C4A-6AAD-AC4A-BF94-E76B2855CD6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8800" y="468000"/>
            <a:ext cx="1892144" cy="433527"/>
          </a:xfrm>
          <a:prstGeom prst="rect">
            <a:avLst/>
          </a:prstGeom>
        </p:spPr>
      </p:pic>
      <p:sp>
        <p:nvSpPr>
          <p:cNvPr id="2" name="TextBox 4">
            <a:extLst>
              <a:ext uri="{FF2B5EF4-FFF2-40B4-BE49-F238E27FC236}">
                <a16:creationId xmlns:a16="http://schemas.microsoft.com/office/drawing/2014/main" id="{57D1900A-47FC-D78A-3015-4DD469094CDB}"/>
              </a:ext>
            </a:extLst>
          </p:cNvPr>
          <p:cNvSpPr txBox="1"/>
          <p:nvPr/>
        </p:nvSpPr>
        <p:spPr>
          <a:xfrm>
            <a:off x="571288" y="5469156"/>
            <a:ext cx="8477040" cy="777448"/>
          </a:xfrm>
          <a:prstGeom prst="rect">
            <a:avLst/>
          </a:prstGeom>
          <a:noFill/>
        </p:spPr>
        <p:txBody>
          <a:bodyPr wrap="square" lIns="0" tIns="36000" rIns="0" bIns="36000" rtlCol="0">
            <a:spAutoFit/>
          </a:bodyPr>
          <a:lstStyle/>
          <a:p>
            <a:pPr>
              <a:lnSpc>
                <a:spcPct val="120000"/>
              </a:lnSpc>
              <a:spcBef>
                <a:spcPts val="1000"/>
              </a:spcBef>
            </a:pPr>
            <a:r>
              <a:rPr lang="de-DE" sz="2000" dirty="0">
                <a:solidFill>
                  <a:schemeClr val="bg1"/>
                </a:solidFill>
                <a:latin typeface="Locator Regular" panose="02000500030000020004" pitchFamily="50" charset="0"/>
                <a:cs typeface="Arial" panose="020B0604020202020204" pitchFamily="34" charset="0"/>
              </a:rPr>
              <a:t>Wir treiben die langfristige, positive Entwicklung </a:t>
            </a:r>
            <a:br>
              <a:rPr lang="de-DE" sz="2000" dirty="0">
                <a:solidFill>
                  <a:schemeClr val="bg1"/>
                </a:solidFill>
                <a:latin typeface="Locator Regular" panose="02000500030000020004" pitchFamily="50" charset="0"/>
                <a:cs typeface="Arial" panose="020B0604020202020204" pitchFamily="34" charset="0"/>
              </a:rPr>
            </a:br>
            <a:r>
              <a:rPr lang="de-DE" sz="2000" dirty="0">
                <a:solidFill>
                  <a:schemeClr val="bg1"/>
                </a:solidFill>
                <a:latin typeface="Locator Regular" panose="02000500030000020004" pitchFamily="50" charset="0"/>
                <a:cs typeface="Arial" panose="020B0604020202020204" pitchFamily="34" charset="0"/>
              </a:rPr>
              <a:t>der Stadt aktiv voran. </a:t>
            </a:r>
          </a:p>
        </p:txBody>
      </p:sp>
    </p:spTree>
    <p:extLst>
      <p:ext uri="{BB962C8B-B14F-4D97-AF65-F5344CB8AC3E}">
        <p14:creationId xmlns:p14="http://schemas.microsoft.com/office/powerpoint/2010/main" val="2061026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7A1E424D-38B0-DCAC-E913-530B5AF07A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1" y="0"/>
            <a:ext cx="12185720" cy="6858000"/>
          </a:xfrm>
          <a:prstGeom prst="rect">
            <a:avLst/>
          </a:prstGeom>
        </p:spPr>
      </p:pic>
      <p:pic>
        <p:nvPicPr>
          <p:cNvPr id="4" name="Grafik 3">
            <a:extLst>
              <a:ext uri="{FF2B5EF4-FFF2-40B4-BE49-F238E27FC236}">
                <a16:creationId xmlns:a16="http://schemas.microsoft.com/office/drawing/2014/main" id="{A7602AB9-55B0-5649-DA06-C43FDDDD1B52}"/>
              </a:ext>
            </a:extLst>
          </p:cNvPr>
          <p:cNvPicPr>
            <a:picLocks noChangeAspect="1"/>
          </p:cNvPicPr>
          <p:nvPr/>
        </p:nvPicPr>
        <p:blipFill rotWithShape="1">
          <a:blip r:embed="rId4">
            <a:extLst>
              <a:ext uri="{28A0092B-C50C-407E-A947-70E740481C1C}">
                <a14:useLocalDpi xmlns:a14="http://schemas.microsoft.com/office/drawing/2010/main" val="0"/>
              </a:ext>
            </a:extLst>
          </a:blip>
          <a:srcRect l="1" t="9234" r="16671" b="13480"/>
          <a:stretch/>
        </p:blipFill>
        <p:spPr>
          <a:xfrm>
            <a:off x="-611" y="0"/>
            <a:ext cx="11528691" cy="6858000"/>
          </a:xfrm>
          <a:prstGeom prst="rect">
            <a:avLst/>
          </a:prstGeom>
        </p:spPr>
      </p:pic>
      <p:sp>
        <p:nvSpPr>
          <p:cNvPr id="11" name="Title 7">
            <a:extLst>
              <a:ext uri="{FF2B5EF4-FFF2-40B4-BE49-F238E27FC236}">
                <a16:creationId xmlns:a16="http://schemas.microsoft.com/office/drawing/2014/main" id="{524BDFC3-3FC0-4A4E-A43B-B359090775CA}"/>
              </a:ext>
            </a:extLst>
          </p:cNvPr>
          <p:cNvSpPr txBox="1">
            <a:spLocks/>
          </p:cNvSpPr>
          <p:nvPr/>
        </p:nvSpPr>
        <p:spPr>
          <a:xfrm>
            <a:off x="551384" y="3717937"/>
            <a:ext cx="9217024" cy="1151223"/>
          </a:xfrm>
          <a:prstGeom prst="rect">
            <a:avLst/>
          </a:prstGeom>
          <a:effectLst/>
        </p:spPr>
        <p:txBody>
          <a:bodyPr lIns="0" tIns="0" rIns="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pPr>
              <a:lnSpc>
                <a:spcPct val="90000"/>
              </a:lnSpc>
            </a:pPr>
            <a:r>
              <a:rPr lang="da-DK" sz="4800" spc="0" dirty="0">
                <a:solidFill>
                  <a:schemeClr val="bg1"/>
                </a:solidFill>
                <a:latin typeface="Locator Bold" panose="02000800040000020004" pitchFamily="50" charset="0"/>
                <a:cs typeface="Arial" panose="020B0604020202020204" pitchFamily="34" charset="0"/>
              </a:rPr>
              <a:t>Stabilität</a:t>
            </a:r>
            <a:endParaRPr lang="en-US" sz="4800" spc="0" dirty="0">
              <a:solidFill>
                <a:schemeClr val="bg1"/>
              </a:solidFill>
              <a:latin typeface="Locator Bold" panose="02000800040000020004" pitchFamily="50" charset="0"/>
              <a:cs typeface="Arial" panose="020B0604020202020204" pitchFamily="34" charset="0"/>
            </a:endParaRPr>
          </a:p>
        </p:txBody>
      </p:sp>
      <p:pic>
        <p:nvPicPr>
          <p:cNvPr id="7" name="Grafik 6">
            <a:extLst>
              <a:ext uri="{FF2B5EF4-FFF2-40B4-BE49-F238E27FC236}">
                <a16:creationId xmlns:a16="http://schemas.microsoft.com/office/drawing/2014/main" id="{F22E3438-0B4E-454A-B387-EB6DDEE75DC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762" r="-2762"/>
          <a:stretch/>
        </p:blipFill>
        <p:spPr>
          <a:xfrm>
            <a:off x="549376" y="5137734"/>
            <a:ext cx="1944000" cy="91466"/>
          </a:xfrm>
          <a:prstGeom prst="rect">
            <a:avLst/>
          </a:prstGeom>
        </p:spPr>
      </p:pic>
      <p:pic>
        <p:nvPicPr>
          <p:cNvPr id="14" name="Grafik 13">
            <a:extLst>
              <a:ext uri="{FF2B5EF4-FFF2-40B4-BE49-F238E27FC236}">
                <a16:creationId xmlns:a16="http://schemas.microsoft.com/office/drawing/2014/main" id="{FEA61C4A-6AAD-AC4A-BF94-E76B2855CD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8800" y="468000"/>
            <a:ext cx="1892144" cy="433527"/>
          </a:xfrm>
          <a:prstGeom prst="rect">
            <a:avLst/>
          </a:prstGeom>
        </p:spPr>
      </p:pic>
      <p:sp>
        <p:nvSpPr>
          <p:cNvPr id="2" name="TextBox 4">
            <a:extLst>
              <a:ext uri="{FF2B5EF4-FFF2-40B4-BE49-F238E27FC236}">
                <a16:creationId xmlns:a16="http://schemas.microsoft.com/office/drawing/2014/main" id="{9F8BB6A4-1E6D-C1D5-F4D8-FDB712DC1461}"/>
              </a:ext>
            </a:extLst>
          </p:cNvPr>
          <p:cNvSpPr txBox="1"/>
          <p:nvPr/>
        </p:nvSpPr>
        <p:spPr>
          <a:xfrm>
            <a:off x="571288" y="5469156"/>
            <a:ext cx="8477040" cy="777448"/>
          </a:xfrm>
          <a:prstGeom prst="rect">
            <a:avLst/>
          </a:prstGeom>
          <a:noFill/>
        </p:spPr>
        <p:txBody>
          <a:bodyPr wrap="square" lIns="0" tIns="36000" rIns="0" bIns="36000" rtlCol="0">
            <a:spAutoFit/>
          </a:bodyPr>
          <a:lstStyle/>
          <a:p>
            <a:pPr>
              <a:lnSpc>
                <a:spcPct val="120000"/>
              </a:lnSpc>
              <a:spcBef>
                <a:spcPts val="1000"/>
              </a:spcBef>
            </a:pPr>
            <a:r>
              <a:rPr lang="de-DE" sz="2000" dirty="0">
                <a:solidFill>
                  <a:schemeClr val="bg1"/>
                </a:solidFill>
                <a:latin typeface="Locator Regular" panose="02000500030000020004" pitchFamily="50" charset="0"/>
                <a:cs typeface="Arial" panose="020B0604020202020204" pitchFamily="34" charset="0"/>
              </a:rPr>
              <a:t>Wir haben einen stabilen Ausgangspunkt, </a:t>
            </a:r>
            <a:br>
              <a:rPr lang="de-DE" sz="2000" dirty="0">
                <a:solidFill>
                  <a:schemeClr val="bg1"/>
                </a:solidFill>
                <a:latin typeface="Locator Regular" panose="02000500030000020004" pitchFamily="50" charset="0"/>
                <a:cs typeface="Arial" panose="020B0604020202020204" pitchFamily="34" charset="0"/>
              </a:rPr>
            </a:br>
            <a:r>
              <a:rPr lang="de-DE" sz="2000" dirty="0">
                <a:solidFill>
                  <a:schemeClr val="bg1"/>
                </a:solidFill>
                <a:latin typeface="Locator Regular" panose="02000500030000020004" pitchFamily="50" charset="0"/>
                <a:cs typeface="Arial" panose="020B0604020202020204" pitchFamily="34" charset="0"/>
              </a:rPr>
              <a:t>um zu ermöglichen und zu gestalten.</a:t>
            </a:r>
          </a:p>
        </p:txBody>
      </p:sp>
    </p:spTree>
    <p:extLst>
      <p:ext uri="{BB962C8B-B14F-4D97-AF65-F5344CB8AC3E}">
        <p14:creationId xmlns:p14="http://schemas.microsoft.com/office/powerpoint/2010/main" val="273225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Menschliches Gesicht, Person, Kleidung, Lächeln enthält.&#10;&#10;Automatisch generierte Beschreibung">
            <a:extLst>
              <a:ext uri="{FF2B5EF4-FFF2-40B4-BE49-F238E27FC236}">
                <a16:creationId xmlns:a16="http://schemas.microsoft.com/office/drawing/2014/main" id="{F03C5559-83A2-9205-D9BC-7A64146C892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680" y="0"/>
            <a:ext cx="12216680" cy="6858000"/>
          </a:xfrm>
          <a:prstGeom prst="rect">
            <a:avLst/>
          </a:prstGeom>
        </p:spPr>
      </p:pic>
      <p:pic>
        <p:nvPicPr>
          <p:cNvPr id="4" name="Grafik 3">
            <a:extLst>
              <a:ext uri="{FF2B5EF4-FFF2-40B4-BE49-F238E27FC236}">
                <a16:creationId xmlns:a16="http://schemas.microsoft.com/office/drawing/2014/main" id="{C02789C8-6F61-B5FC-AA4C-2CF9111B9E29}"/>
              </a:ext>
            </a:extLst>
          </p:cNvPr>
          <p:cNvPicPr>
            <a:picLocks noChangeAspect="1"/>
          </p:cNvPicPr>
          <p:nvPr/>
        </p:nvPicPr>
        <p:blipFill rotWithShape="1">
          <a:blip r:embed="rId4">
            <a:extLst>
              <a:ext uri="{28A0092B-C50C-407E-A947-70E740481C1C}">
                <a14:useLocalDpi xmlns:a14="http://schemas.microsoft.com/office/drawing/2010/main" val="0"/>
              </a:ext>
            </a:extLst>
          </a:blip>
          <a:srcRect l="1" t="9234" r="16671" b="13480"/>
          <a:stretch/>
        </p:blipFill>
        <p:spPr>
          <a:xfrm>
            <a:off x="-24680" y="0"/>
            <a:ext cx="12216680" cy="6858000"/>
          </a:xfrm>
          <a:prstGeom prst="rect">
            <a:avLst/>
          </a:prstGeom>
        </p:spPr>
      </p:pic>
      <p:sp>
        <p:nvSpPr>
          <p:cNvPr id="11" name="Title 7">
            <a:extLst>
              <a:ext uri="{FF2B5EF4-FFF2-40B4-BE49-F238E27FC236}">
                <a16:creationId xmlns:a16="http://schemas.microsoft.com/office/drawing/2014/main" id="{524BDFC3-3FC0-4A4E-A43B-B359090775CA}"/>
              </a:ext>
            </a:extLst>
          </p:cNvPr>
          <p:cNvSpPr txBox="1">
            <a:spLocks/>
          </p:cNvSpPr>
          <p:nvPr/>
        </p:nvSpPr>
        <p:spPr>
          <a:xfrm>
            <a:off x="551384" y="3717937"/>
            <a:ext cx="9217024" cy="1151223"/>
          </a:xfrm>
          <a:prstGeom prst="rect">
            <a:avLst/>
          </a:prstGeom>
          <a:effectLst/>
        </p:spPr>
        <p:txBody>
          <a:bodyPr lIns="0" tIns="0" rIns="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pPr>
              <a:lnSpc>
                <a:spcPct val="90000"/>
              </a:lnSpc>
            </a:pPr>
            <a:r>
              <a:rPr lang="da-DK" sz="4800" spc="0" dirty="0">
                <a:solidFill>
                  <a:schemeClr val="bg1"/>
                </a:solidFill>
                <a:latin typeface="Locator Bold" panose="02000800040000020004" pitchFamily="50" charset="0"/>
                <a:cs typeface="Arial" panose="020B0604020202020204" pitchFamily="34" charset="0"/>
              </a:rPr>
              <a:t>Optimismus</a:t>
            </a:r>
            <a:endParaRPr lang="en-US" sz="4800" spc="0" dirty="0">
              <a:solidFill>
                <a:schemeClr val="bg1"/>
              </a:solidFill>
              <a:latin typeface="Locator Bold" panose="02000800040000020004" pitchFamily="50" charset="0"/>
              <a:cs typeface="Arial" panose="020B0604020202020204" pitchFamily="34" charset="0"/>
            </a:endParaRPr>
          </a:p>
        </p:txBody>
      </p:sp>
      <p:pic>
        <p:nvPicPr>
          <p:cNvPr id="7" name="Grafik 6">
            <a:extLst>
              <a:ext uri="{FF2B5EF4-FFF2-40B4-BE49-F238E27FC236}">
                <a16:creationId xmlns:a16="http://schemas.microsoft.com/office/drawing/2014/main" id="{F22E3438-0B4E-454A-B387-EB6DDEE75DC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762" r="-2762"/>
          <a:stretch/>
        </p:blipFill>
        <p:spPr>
          <a:xfrm>
            <a:off x="549376" y="5137734"/>
            <a:ext cx="1944000" cy="91466"/>
          </a:xfrm>
          <a:prstGeom prst="rect">
            <a:avLst/>
          </a:prstGeom>
        </p:spPr>
      </p:pic>
      <p:pic>
        <p:nvPicPr>
          <p:cNvPr id="14" name="Grafik 13">
            <a:extLst>
              <a:ext uri="{FF2B5EF4-FFF2-40B4-BE49-F238E27FC236}">
                <a16:creationId xmlns:a16="http://schemas.microsoft.com/office/drawing/2014/main" id="{FEA61C4A-6AAD-AC4A-BF94-E76B2855CD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8800" y="468000"/>
            <a:ext cx="1892144" cy="433527"/>
          </a:xfrm>
          <a:prstGeom prst="rect">
            <a:avLst/>
          </a:prstGeom>
        </p:spPr>
      </p:pic>
      <p:sp>
        <p:nvSpPr>
          <p:cNvPr id="2" name="TextBox 4">
            <a:extLst>
              <a:ext uri="{FF2B5EF4-FFF2-40B4-BE49-F238E27FC236}">
                <a16:creationId xmlns:a16="http://schemas.microsoft.com/office/drawing/2014/main" id="{0B2EE481-75C9-DDF7-A8EF-2E505EB84180}"/>
              </a:ext>
            </a:extLst>
          </p:cNvPr>
          <p:cNvSpPr txBox="1"/>
          <p:nvPr/>
        </p:nvSpPr>
        <p:spPr>
          <a:xfrm>
            <a:off x="571288" y="5469156"/>
            <a:ext cx="8477040" cy="777448"/>
          </a:xfrm>
          <a:prstGeom prst="rect">
            <a:avLst/>
          </a:prstGeom>
          <a:noFill/>
        </p:spPr>
        <p:txBody>
          <a:bodyPr wrap="square" lIns="0" tIns="36000" rIns="0" bIns="36000" rtlCol="0">
            <a:spAutoFit/>
          </a:bodyPr>
          <a:lstStyle/>
          <a:p>
            <a:pPr>
              <a:lnSpc>
                <a:spcPct val="120000"/>
              </a:lnSpc>
              <a:spcBef>
                <a:spcPts val="1000"/>
              </a:spcBef>
            </a:pPr>
            <a:r>
              <a:rPr lang="de-DE" sz="2000" dirty="0">
                <a:solidFill>
                  <a:schemeClr val="bg1"/>
                </a:solidFill>
                <a:latin typeface="Locator Regular" panose="02000500030000020004" pitchFamily="50" charset="0"/>
                <a:cs typeface="Arial" panose="020B0604020202020204" pitchFamily="34" charset="0"/>
              </a:rPr>
              <a:t>Wir sehen Chancen in Herausforderungen</a:t>
            </a:r>
            <a:br>
              <a:rPr lang="de-DE" sz="2000" dirty="0">
                <a:solidFill>
                  <a:schemeClr val="bg1"/>
                </a:solidFill>
                <a:latin typeface="Locator Regular" panose="02000500030000020004" pitchFamily="50" charset="0"/>
                <a:cs typeface="Arial" panose="020B0604020202020204" pitchFamily="34" charset="0"/>
              </a:rPr>
            </a:br>
            <a:r>
              <a:rPr lang="de-DE" sz="2000" dirty="0">
                <a:solidFill>
                  <a:schemeClr val="bg1"/>
                </a:solidFill>
                <a:latin typeface="Locator Regular" panose="02000500030000020004" pitchFamily="50" charset="0"/>
                <a:cs typeface="Arial" panose="020B0604020202020204" pitchFamily="34" charset="0"/>
              </a:rPr>
              <a:t>und sind eine Stadt, die Lust auf die Zukunft macht. </a:t>
            </a:r>
          </a:p>
        </p:txBody>
      </p:sp>
    </p:spTree>
    <p:extLst>
      <p:ext uri="{BB962C8B-B14F-4D97-AF65-F5344CB8AC3E}">
        <p14:creationId xmlns:p14="http://schemas.microsoft.com/office/powerpoint/2010/main" val="2313745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12192000" cy="685800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le 7">
            <a:extLst>
              <a:ext uri="{FF2B5EF4-FFF2-40B4-BE49-F238E27FC236}">
                <a16:creationId xmlns:a16="http://schemas.microsoft.com/office/drawing/2014/main" id="{6EBA6406-6E69-DB45-B5F1-FE1775D3FE11}"/>
              </a:ext>
            </a:extLst>
          </p:cNvPr>
          <p:cNvSpPr txBox="1">
            <a:spLocks/>
          </p:cNvSpPr>
          <p:nvPr/>
        </p:nvSpPr>
        <p:spPr>
          <a:xfrm>
            <a:off x="335361" y="3068960"/>
            <a:ext cx="11305778" cy="1367248"/>
          </a:xfrm>
          <a:prstGeom prst="rect">
            <a:avLst/>
          </a:prstGeom>
          <a:effectLst/>
        </p:spPr>
        <p:txBody>
          <a:bodyPr lIns="216000" tIns="0" rIns="216000" bIns="0" anchor="b" anchorCtr="0"/>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endParaRPr lang="en-US" sz="4800" spc="0" dirty="0">
              <a:solidFill>
                <a:schemeClr val="bg1"/>
              </a:solidFill>
              <a:latin typeface="Arial" panose="020B0604020202020204" pitchFamily="34" charset="0"/>
              <a:cs typeface="Arial" panose="020B0604020202020204" pitchFamily="34" charset="0"/>
            </a:endParaRPr>
          </a:p>
          <a:p>
            <a:pPr>
              <a:lnSpc>
                <a:spcPct val="90000"/>
              </a:lnSpc>
            </a:pPr>
            <a:r>
              <a:rPr lang="de-DE" sz="4800" spc="0" dirty="0">
                <a:solidFill>
                  <a:schemeClr val="bg1"/>
                </a:solidFill>
                <a:latin typeface="Locator Bold" panose="02000800040000020004" pitchFamily="50" charset="0"/>
                <a:cs typeface="Arial" panose="020B0604020202020204" pitchFamily="34" charset="0"/>
              </a:rPr>
              <a:t>#darumBochum</a:t>
            </a:r>
          </a:p>
          <a:p>
            <a:pPr>
              <a:lnSpc>
                <a:spcPct val="90000"/>
              </a:lnSpc>
            </a:pPr>
            <a:r>
              <a:rPr lang="de-DE" sz="4800" spc="0" dirty="0">
                <a:solidFill>
                  <a:srgbClr val="0F2864"/>
                </a:solidFill>
                <a:latin typeface="Locator Bold" panose="02000800040000020004" pitchFamily="50" charset="0"/>
                <a:cs typeface="Arial" panose="020B0604020202020204" pitchFamily="34" charset="0"/>
              </a:rPr>
              <a:t>Unser Ziel: Bochum besser zu machen</a:t>
            </a:r>
          </a:p>
        </p:txBody>
      </p:sp>
      <p:pic>
        <p:nvPicPr>
          <p:cNvPr id="3" name="Grafik 2">
            <a:extLst>
              <a:ext uri="{FF2B5EF4-FFF2-40B4-BE49-F238E27FC236}">
                <a16:creationId xmlns:a16="http://schemas.microsoft.com/office/drawing/2014/main" id="{B83D2591-F670-3A63-94D0-D47711AF2FC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8800" y="468000"/>
            <a:ext cx="1892144" cy="433527"/>
          </a:xfrm>
          <a:prstGeom prst="rect">
            <a:avLst/>
          </a:prstGeom>
        </p:spPr>
      </p:pic>
    </p:spTree>
    <p:extLst>
      <p:ext uri="{BB962C8B-B14F-4D97-AF65-F5344CB8AC3E}">
        <p14:creationId xmlns:p14="http://schemas.microsoft.com/office/powerpoint/2010/main" val="1535088077"/>
      </p:ext>
    </p:extLst>
  </p:cSld>
  <p:clrMapOvr>
    <a:masterClrMapping/>
  </p:clrMapOvr>
</p:sld>
</file>

<file path=ppt/theme/theme1.xml><?xml version="1.0" encoding="utf-8"?>
<a:theme xmlns:a="http://schemas.openxmlformats.org/drawingml/2006/main" name="Voodoo Powerpoint Template">
  <a:themeElements>
    <a:clrScheme name="Stadt Bochum">
      <a:dk1>
        <a:sysClr val="windowText" lastClr="000000"/>
      </a:dk1>
      <a:lt1>
        <a:sysClr val="window" lastClr="FFFFFF"/>
      </a:lt1>
      <a:dk2>
        <a:srgbClr val="44546A"/>
      </a:dk2>
      <a:lt2>
        <a:srgbClr val="E7E6E6"/>
      </a:lt2>
      <a:accent1>
        <a:srgbClr val="0F2864"/>
      </a:accent1>
      <a:accent2>
        <a:srgbClr val="0AB4FF"/>
      </a:accent2>
      <a:accent3>
        <a:srgbClr val="F49100"/>
      </a:accent3>
      <a:accent4>
        <a:srgbClr val="E61937"/>
      </a:accent4>
      <a:accent5>
        <a:srgbClr val="17AF8D"/>
      </a:accent5>
      <a:accent6>
        <a:srgbClr val="76B729"/>
      </a:accent6>
      <a:hlink>
        <a:srgbClr val="0F2864"/>
      </a:hlink>
      <a:folHlink>
        <a:srgbClr val="0F2864"/>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ochum-Wirtschaftsentwicklung-Masterlayout-16-11-2020" id="{8F9178E1-A79C-6D48-BFEC-5DE93BBD393E}" vid="{D7DC035D-0C54-F145-A977-D63C4F5D5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F3D9A3579330448A5DFA79B578B8F9C" ma:contentTypeVersion="12" ma:contentTypeDescription="Ein neues Dokument erstellen." ma:contentTypeScope="" ma:versionID="960c7b380272d0ae6c6d8491ebe17f2d">
  <xsd:schema xmlns:xsd="http://www.w3.org/2001/XMLSchema" xmlns:xs="http://www.w3.org/2001/XMLSchema" xmlns:p="http://schemas.microsoft.com/office/2006/metadata/properties" xmlns:ns2="3a54201a-1f1e-4a85-8bd4-a60edbc1cdbe" xmlns:ns3="eaa4f86a-b380-46f0-9eef-430111cc7198" targetNamespace="http://schemas.microsoft.com/office/2006/metadata/properties" ma:root="true" ma:fieldsID="0332bc7cc20f057e54fe2b31a3374693" ns2:_="" ns3:_="">
    <xsd:import namespace="3a54201a-1f1e-4a85-8bd4-a60edbc1cdbe"/>
    <xsd:import namespace="eaa4f86a-b380-46f0-9eef-430111cc719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4201a-1f1e-4a85-8bd4-a60edbc1cd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dc7f326d-cb5b-4851-87c3-e0a5485980f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a4f86a-b380-46f0-9eef-430111cc719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757b314-80ce-4f72-8042-e5747b5f5ae2}" ma:internalName="TaxCatchAll" ma:showField="CatchAllData" ma:web="eaa4f86a-b380-46f0-9eef-430111cc719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a54201a-1f1e-4a85-8bd4-a60edbc1cdbe">
      <Terms xmlns="http://schemas.microsoft.com/office/infopath/2007/PartnerControls"/>
    </lcf76f155ced4ddcb4097134ff3c332f>
    <TaxCatchAll xmlns="eaa4f86a-b380-46f0-9eef-430111cc719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A3CFF8-6F59-4236-BE89-84DEF44318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54201a-1f1e-4a85-8bd4-a60edbc1cdbe"/>
    <ds:schemaRef ds:uri="eaa4f86a-b380-46f0-9eef-430111cc71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45B7E1-A73F-409F-8891-94344796517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aa4f86a-b380-46f0-9eef-430111cc7198"/>
    <ds:schemaRef ds:uri="3a54201a-1f1e-4a85-8bd4-a60edbc1cdbe"/>
    <ds:schemaRef ds:uri="http://www.w3.org/XML/1998/namespace"/>
    <ds:schemaRef ds:uri="http://purl.org/dc/dcmitype/"/>
  </ds:schemaRefs>
</ds:datastoreItem>
</file>

<file path=customXml/itemProps3.xml><?xml version="1.0" encoding="utf-8"?>
<ds:datastoreItem xmlns:ds="http://schemas.openxmlformats.org/officeDocument/2006/customXml" ds:itemID="{FFA550FC-7F36-4C8E-8488-5D124B6F4B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568</Words>
  <Application>Microsoft Office PowerPoint</Application>
  <PresentationFormat>Breitbild</PresentationFormat>
  <Paragraphs>48</Paragraphs>
  <Slides>11</Slides>
  <Notes>11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11</vt:i4>
      </vt:variant>
    </vt:vector>
  </HeadingPairs>
  <TitlesOfParts>
    <vt:vector size="18" baseType="lpstr">
      <vt:lpstr>Arial</vt:lpstr>
      <vt:lpstr>Calibri</vt:lpstr>
      <vt:lpstr>Locator Bold</vt:lpstr>
      <vt:lpstr>Locator Regular</vt:lpstr>
      <vt:lpstr>Montserrat</vt:lpstr>
      <vt:lpstr>Open Sans</vt:lpstr>
      <vt:lpstr>Voodoo Powerpoint Template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Stadt Bochum</dc:title>
  <dc:subject/>
  <dc:creator>Microsoft Office User</dc:creator>
  <cp:keywords/>
  <dc:description/>
  <cp:lastModifiedBy>Hegele, Jaya</cp:lastModifiedBy>
  <cp:revision>225</cp:revision>
  <dcterms:created xsi:type="dcterms:W3CDTF">2020-11-16T13:24:02Z</dcterms:created>
  <dcterms:modified xsi:type="dcterms:W3CDTF">2023-07-14T07:51:23Z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0x0101001F3D9A3579330448A5DFA79B578B8F9C</vt:lpwstr>
  </property>
</Properties>
</file>